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70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9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1423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549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2079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672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8/6/2024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83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98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48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8/6/2024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66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638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802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9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8/6/2024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809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49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736984" y="902155"/>
            <a:ext cx="411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TREDICI</a:t>
            </a:r>
          </a:p>
          <a:p>
            <a:pPr algn="ctr"/>
            <a:r>
              <a:rPr lang="pt-BR" b="1" dirty="0" smtClean="0"/>
              <a:t>SPECIALE 2 - GRAMMATICA</a:t>
            </a:r>
            <a:endParaRPr lang="pt-BR" b="1" dirty="0" smtClean="0"/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0FA5FA9-4CD6-4CE0-8AF8-3602F19C7DF8}"/>
              </a:ext>
            </a:extLst>
          </p:cNvPr>
          <p:cNvSpPr txBox="1"/>
          <p:nvPr/>
        </p:nvSpPr>
        <p:spPr>
          <a:xfrm>
            <a:off x="1639392" y="1560991"/>
            <a:ext cx="989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6792072" y="2274910"/>
            <a:ext cx="51245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pPr marL="342900" indent="-342900" algn="just">
              <a:buAutoNum type="arabicPeriod"/>
            </a:pPr>
            <a:r>
              <a:rPr lang="it-IT" dirty="0" smtClean="0"/>
              <a:t>Come stai ora? ... </a:t>
            </a:r>
            <a:r>
              <a:rPr lang="it-IT" b="1" dirty="0" smtClean="0"/>
              <a:t>A posto</a:t>
            </a:r>
            <a:r>
              <a:rPr lang="it-IT" dirty="0" smtClean="0"/>
              <a:t>!</a:t>
            </a:r>
          </a:p>
          <a:p>
            <a:pPr marL="342900" indent="-342900" algn="just">
              <a:buAutoNum type="arabicPeriod"/>
            </a:pPr>
            <a:r>
              <a:rPr lang="it-IT" dirty="0" smtClean="0"/>
              <a:t>Per che stai </a:t>
            </a:r>
            <a:r>
              <a:rPr lang="it-IT" b="1" dirty="0" smtClean="0"/>
              <a:t>sbrodolato</a:t>
            </a:r>
            <a:r>
              <a:rPr lang="it-IT" dirty="0" smtClean="0"/>
              <a:t>? </a:t>
            </a:r>
          </a:p>
          <a:p>
            <a:pPr marL="342900" indent="-342900" algn="just">
              <a:buAutoNum type="arabicPeriod"/>
            </a:pPr>
            <a:r>
              <a:rPr lang="it-IT" dirty="0" smtClean="0"/>
              <a:t>Oggi, niente va bene. Sono </a:t>
            </a:r>
            <a:r>
              <a:rPr lang="it-IT" b="1" dirty="0" smtClean="0"/>
              <a:t>Sfigato</a:t>
            </a:r>
            <a:r>
              <a:rPr lang="it-IT" dirty="0" smtClean="0"/>
              <a:t>!</a:t>
            </a:r>
          </a:p>
          <a:p>
            <a:pPr marL="342900" indent="-342900" algn="just">
              <a:buAutoNum type="arabicPeriod"/>
            </a:pPr>
            <a:r>
              <a:rPr lang="it-IT" b="1" dirty="0" smtClean="0"/>
              <a:t>Magari</a:t>
            </a:r>
            <a:r>
              <a:rPr lang="it-IT" dirty="0" smtClean="0"/>
              <a:t> domani potrò andare al cinema.</a:t>
            </a:r>
          </a:p>
          <a:p>
            <a:pPr marL="342900" indent="-342900" algn="just">
              <a:buAutoNum type="arabicPeriod"/>
            </a:pPr>
            <a:r>
              <a:rPr lang="it-IT" b="1" dirty="0" smtClean="0"/>
              <a:t>Mannaggia</a:t>
            </a:r>
            <a:r>
              <a:rPr lang="it-IT" dirty="0" smtClean="0"/>
              <a:t> ... Oggi ho preso di nuovo la strada sbagliata!</a:t>
            </a:r>
          </a:p>
          <a:p>
            <a:pPr marL="342900" indent="-342900" algn="just">
              <a:buAutoNum type="arabicPeriod"/>
            </a:pPr>
            <a:r>
              <a:rPr lang="it-IT" b="1" dirty="0" smtClean="0"/>
              <a:t>Dai</a:t>
            </a:r>
            <a:r>
              <a:rPr lang="it-IT" dirty="0" smtClean="0"/>
              <a:t>, Dai ... Andiamo avanti squadra azzurra!!!</a:t>
            </a:r>
          </a:p>
          <a:p>
            <a:pPr marL="342900" indent="-342900" algn="just">
              <a:buAutoNum type="arabicPeriod"/>
            </a:pPr>
            <a:r>
              <a:rPr lang="it-IT" b="1" dirty="0" smtClean="0"/>
              <a:t>Accidenti</a:t>
            </a:r>
            <a:r>
              <a:rPr lang="it-IT" dirty="0" smtClean="0"/>
              <a:t> ... Ho dimenticato di avere un esame oggi!</a:t>
            </a:r>
            <a:endParaRPr lang="it-IT" dirty="0"/>
          </a:p>
          <a:p>
            <a:pPr marL="342900" indent="-342900">
              <a:buAutoNum type="arabicPeriod"/>
            </a:pPr>
            <a:endParaRPr lang="pt-BR" b="1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7" b="26380"/>
          <a:stretch/>
        </p:blipFill>
        <p:spPr>
          <a:xfrm>
            <a:off x="256999" y="1745657"/>
            <a:ext cx="3163253" cy="470703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7"/>
          <a:srcRect t="18567" b="26106"/>
          <a:stretch/>
        </p:blipFill>
        <p:spPr>
          <a:xfrm>
            <a:off x="3494810" y="1745656"/>
            <a:ext cx="3163253" cy="470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8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736984" y="902155"/>
            <a:ext cx="411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TREDICI</a:t>
            </a:r>
          </a:p>
          <a:p>
            <a:pPr algn="ctr"/>
            <a:r>
              <a:rPr lang="pt-BR" b="1" dirty="0" smtClean="0"/>
              <a:t>ESPRESSIONI USATE DAI GIOVANI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0FA5FA9-4CD6-4CE0-8AF8-3602F19C7DF8}"/>
              </a:ext>
            </a:extLst>
          </p:cNvPr>
          <p:cNvSpPr txBox="1"/>
          <p:nvPr/>
        </p:nvSpPr>
        <p:spPr>
          <a:xfrm>
            <a:off x="1639392" y="1560991"/>
            <a:ext cx="989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6911714" y="1838318"/>
            <a:ext cx="51245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pPr marL="342900" indent="-342900" algn="just">
              <a:buAutoNum type="arabicPeriod"/>
            </a:pPr>
            <a:r>
              <a:rPr lang="it-IT" dirty="0" smtClean="0"/>
              <a:t>Marta ... Ma </a:t>
            </a:r>
            <a:r>
              <a:rPr lang="it-IT" b="1" dirty="0" smtClean="0"/>
              <a:t>che casino</a:t>
            </a:r>
            <a:r>
              <a:rPr lang="it-IT" dirty="0" smtClean="0"/>
              <a:t>! Riordina la tua stanza adesso, già!</a:t>
            </a:r>
          </a:p>
          <a:p>
            <a:pPr marL="342900" indent="-342900" algn="just">
              <a:buAutoNum type="arabicPeriod"/>
            </a:pPr>
            <a:r>
              <a:rPr lang="it-IT" dirty="0" smtClean="0"/>
              <a:t>Lucia ...cosa farai dopo domani sera?</a:t>
            </a:r>
          </a:p>
          <a:p>
            <a:pPr marL="358775" indent="-358775" algn="just"/>
            <a:r>
              <a:rPr lang="it-IT" dirty="0"/>
              <a:t> </a:t>
            </a:r>
            <a:r>
              <a:rPr lang="it-IT" dirty="0" smtClean="0"/>
              <a:t>     </a:t>
            </a:r>
            <a:r>
              <a:rPr lang="it-IT" b="1" dirty="0" smtClean="0"/>
              <a:t>Boh</a:t>
            </a:r>
            <a:r>
              <a:rPr lang="it-IT" dirty="0"/>
              <a:t> </a:t>
            </a:r>
            <a:r>
              <a:rPr lang="it-IT" dirty="0" smtClean="0"/>
              <a:t>... Credo che forse restare a  casa.</a:t>
            </a:r>
          </a:p>
          <a:p>
            <a:pPr marL="358775" indent="-358775" algn="just"/>
            <a:r>
              <a:rPr lang="it-IT" dirty="0" smtClean="0"/>
              <a:t>3.  Cosa ne pensi di Marcelo?</a:t>
            </a:r>
          </a:p>
          <a:p>
            <a:pPr marL="358775" indent="-358775" algn="just"/>
            <a:r>
              <a:rPr lang="it-IT" dirty="0"/>
              <a:t> </a:t>
            </a:r>
            <a:r>
              <a:rPr lang="it-IT" dirty="0" smtClean="0"/>
              <a:t>    Quel Ragazzo al primo piano?</a:t>
            </a:r>
          </a:p>
          <a:p>
            <a:pPr marL="358775" indent="-358775" algn="just"/>
            <a:r>
              <a:rPr lang="it-IT" dirty="0"/>
              <a:t> </a:t>
            </a:r>
            <a:r>
              <a:rPr lang="it-IT" dirty="0" smtClean="0"/>
              <a:t>    Un </a:t>
            </a:r>
            <a:r>
              <a:rPr lang="it-IT" b="1" dirty="0" smtClean="0"/>
              <a:t>Rompicoglioni</a:t>
            </a:r>
            <a:r>
              <a:rPr lang="it-IT" dirty="0" smtClean="0"/>
              <a:t> davvero.</a:t>
            </a:r>
          </a:p>
          <a:p>
            <a:pPr marL="358775" indent="-358775" algn="just"/>
            <a:r>
              <a:rPr lang="it-IT" dirty="0" smtClean="0"/>
              <a:t>4.  Che ti pensi di Paolo?</a:t>
            </a:r>
          </a:p>
          <a:p>
            <a:pPr marL="358775" indent="-358775" algn="just"/>
            <a:r>
              <a:rPr lang="it-IT" dirty="0" smtClean="0"/>
              <a:t>     Beh, credo che lui è un grande  </a:t>
            </a:r>
            <a:r>
              <a:rPr lang="it-IT" b="1" dirty="0" smtClean="0"/>
              <a:t>Bimbominkia</a:t>
            </a:r>
            <a:r>
              <a:rPr lang="it-IT" dirty="0" smtClean="0"/>
              <a:t>. </a:t>
            </a:r>
          </a:p>
          <a:p>
            <a:pPr marL="342900" indent="-342900">
              <a:buAutoNum type="arabicPeriod"/>
            </a:pP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/>
          <a:srcRect t="18318" b="27352"/>
          <a:stretch/>
        </p:blipFill>
        <p:spPr>
          <a:xfrm>
            <a:off x="267113" y="1649339"/>
            <a:ext cx="3163253" cy="503347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7"/>
          <a:srcRect t="20810" b="23863"/>
          <a:stretch/>
        </p:blipFill>
        <p:spPr>
          <a:xfrm>
            <a:off x="3494810" y="1649339"/>
            <a:ext cx="3163253" cy="503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85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736984" y="902155"/>
            <a:ext cx="411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TREDICI</a:t>
            </a:r>
          </a:p>
          <a:p>
            <a:pPr algn="ctr"/>
            <a:r>
              <a:rPr lang="pt-BR" b="1" dirty="0" smtClean="0"/>
              <a:t>ESPRESSIONI USATE DAI GIOVANI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0FA5FA9-4CD6-4CE0-8AF8-3602F19C7DF8}"/>
              </a:ext>
            </a:extLst>
          </p:cNvPr>
          <p:cNvSpPr txBox="1"/>
          <p:nvPr/>
        </p:nvSpPr>
        <p:spPr>
          <a:xfrm>
            <a:off x="1639392" y="1560991"/>
            <a:ext cx="989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4288235" y="1942828"/>
            <a:ext cx="59667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pPr marL="342900" indent="-342900" algn="just">
              <a:buAutoNum type="arabicPeriod"/>
            </a:pPr>
            <a:r>
              <a:rPr lang="it-IT" b="1" dirty="0"/>
              <a:t>¨</a:t>
            </a:r>
            <a:r>
              <a:rPr lang="it-IT" b="1" dirty="0" smtClean="0"/>
              <a:t>Bella¨</a:t>
            </a:r>
            <a:r>
              <a:rPr lang="it-IT" dirty="0" smtClean="0"/>
              <a:t> la tua decisione di non viaggiare in questo fine di settimana.</a:t>
            </a:r>
          </a:p>
          <a:p>
            <a:pPr marL="342900" indent="-342900" algn="just">
              <a:buAutoNum type="arabicPeriod"/>
            </a:pPr>
            <a:r>
              <a:rPr lang="it-IT" dirty="0" smtClean="0"/>
              <a:t>Lucia è una </a:t>
            </a:r>
            <a:r>
              <a:rPr lang="it-IT" b="1" dirty="0" smtClean="0"/>
              <a:t>Bella</a:t>
            </a:r>
            <a:r>
              <a:rPr lang="it-IT" dirty="0" smtClean="0"/>
              <a:t> ragazza, non è vero?</a:t>
            </a:r>
          </a:p>
          <a:p>
            <a:pPr marL="358775" indent="-358775" algn="just">
              <a:buAutoNum type="arabicPeriod" startAt="3"/>
            </a:pPr>
            <a:r>
              <a:rPr lang="it-IT" b="1" dirty="0" smtClean="0"/>
              <a:t>Figata</a:t>
            </a:r>
            <a:r>
              <a:rPr lang="it-IT" dirty="0" smtClean="0"/>
              <a:t> Maria ... Ho sempre creduto che avresti ottenuto quel lavoro.</a:t>
            </a:r>
          </a:p>
          <a:p>
            <a:pPr marL="358775" indent="-358775" algn="just">
              <a:buAutoNum type="arabicPeriod" startAt="3"/>
            </a:pPr>
            <a:r>
              <a:rPr lang="it-IT" dirty="0" smtClean="0"/>
              <a:t>Come è </a:t>
            </a:r>
            <a:r>
              <a:rPr lang="it-IT" b="1" dirty="0" smtClean="0"/>
              <a:t>bella</a:t>
            </a:r>
            <a:r>
              <a:rPr lang="it-IT" dirty="0" smtClean="0"/>
              <a:t> la natura. Poter godere l’alba e il tramonto, sone le cose che trovo più meravigliose.</a:t>
            </a:r>
          </a:p>
          <a:p>
            <a:pPr marL="358775" indent="-358775" algn="just">
              <a:buAutoNum type="arabicPeriod" startAt="3"/>
            </a:pPr>
            <a:r>
              <a:rPr lang="it-IT" b="1" dirty="0" smtClean="0"/>
              <a:t>¨Bella¨</a:t>
            </a:r>
            <a:r>
              <a:rPr lang="it-IT" dirty="0" smtClean="0"/>
              <a:t> di più questa la tua decisione di sposare Julia.</a:t>
            </a:r>
          </a:p>
          <a:p>
            <a:pPr marL="358775" indent="-358775" algn="just">
              <a:buAutoNum type="arabicPeriod" startAt="3"/>
            </a:pPr>
            <a:r>
              <a:rPr lang="it-IT" dirty="0" smtClean="0"/>
              <a:t>La vitta è </a:t>
            </a:r>
            <a:r>
              <a:rPr lang="it-IT" b="1" dirty="0" smtClean="0"/>
              <a:t>Bella</a:t>
            </a:r>
            <a:r>
              <a:rPr lang="it-IT" dirty="0" smtClean="0"/>
              <a:t>. Vivere più ancora. (Felini).</a:t>
            </a:r>
          </a:p>
          <a:p>
            <a:pPr marL="358775" indent="-358775" algn="just">
              <a:buAutoNum type="arabicPeriod" startAt="3"/>
            </a:pPr>
            <a:endParaRPr lang="it-IT" dirty="0"/>
          </a:p>
          <a:p>
            <a:pPr marL="342900" indent="-342900">
              <a:buAutoNum type="arabicPeriod"/>
            </a:pPr>
            <a:endParaRPr lang="pt-BR" b="1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/>
          <a:srcRect t="18227" b="26839"/>
          <a:stretch/>
        </p:blipFill>
        <p:spPr>
          <a:xfrm>
            <a:off x="485409" y="1575072"/>
            <a:ext cx="3163253" cy="497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96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736984" y="902155"/>
            <a:ext cx="411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TREDICI</a:t>
            </a:r>
          </a:p>
          <a:p>
            <a:pPr algn="ctr"/>
            <a:r>
              <a:rPr lang="pt-BR" b="1" dirty="0" smtClean="0"/>
              <a:t>ESPRESSIONI USATE DAI GIOVANI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0FA5FA9-4CD6-4CE0-8AF8-3602F19C7DF8}"/>
              </a:ext>
            </a:extLst>
          </p:cNvPr>
          <p:cNvSpPr txBox="1"/>
          <p:nvPr/>
        </p:nvSpPr>
        <p:spPr>
          <a:xfrm>
            <a:off x="1639392" y="1560991"/>
            <a:ext cx="989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7430479" y="1761722"/>
            <a:ext cx="426414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pPr marL="342900" indent="-342900" algn="just">
              <a:buAutoNum type="arabicPeriod"/>
            </a:pPr>
            <a:r>
              <a:rPr lang="it-IT" dirty="0" smtClean="0"/>
              <a:t>Sta piovendo molto oggi. Al di là della volta infinita,  possiamo vedere molti </a:t>
            </a:r>
            <a:r>
              <a:rPr lang="it-IT" b="1" dirty="0" smtClean="0"/>
              <a:t>fulmini</a:t>
            </a:r>
            <a:r>
              <a:rPr lang="it-IT" dirty="0" smtClean="0"/>
              <a:t> sulla nostra regione.  </a:t>
            </a:r>
          </a:p>
          <a:p>
            <a:pPr marL="342900" indent="-342900" algn="just">
              <a:buAutoNum type="arabicPeriod"/>
            </a:pPr>
            <a:r>
              <a:rPr lang="it-IT" dirty="0" smtClean="0"/>
              <a:t>I </a:t>
            </a:r>
            <a:r>
              <a:rPr lang="it-IT" b="1" dirty="0" smtClean="0"/>
              <a:t>Fulmini</a:t>
            </a:r>
            <a:r>
              <a:rPr lang="it-IT" dirty="0" smtClean="0"/>
              <a:t> sono molto pericolosi per le persone. Quindi attenzione con il tempo   nuvoloso. </a:t>
            </a:r>
          </a:p>
          <a:p>
            <a:pPr marL="342900" indent="-342900" algn="just">
              <a:buFontTx/>
              <a:buAutoNum type="arabicPeriod"/>
            </a:pPr>
            <a:r>
              <a:rPr lang="it-IT" dirty="0" smtClean="0"/>
              <a:t>Vede amico mio. Questa </a:t>
            </a:r>
            <a:r>
              <a:rPr lang="it-IT" dirty="0"/>
              <a:t>città sta andando di male in peggio. Qui nelle case c’è una vera </a:t>
            </a:r>
            <a:r>
              <a:rPr lang="it-IT" b="1" dirty="0"/>
              <a:t>piaga</a:t>
            </a:r>
            <a:r>
              <a:rPr lang="it-IT" dirty="0"/>
              <a:t> di scarafaggi</a:t>
            </a:r>
            <a:r>
              <a:rPr lang="it-IT" dirty="0" smtClean="0"/>
              <a:t>.</a:t>
            </a:r>
          </a:p>
          <a:p>
            <a:pPr marL="342900" indent="-342900" algn="just">
              <a:buFontTx/>
              <a:buAutoNum type="arabicPeriod"/>
            </a:pPr>
            <a:r>
              <a:rPr lang="it-IT" dirty="0" smtClean="0"/>
              <a:t>Si ... Una grande infestazioni di insetti. Questa è senza dubbio la peggiore </a:t>
            </a:r>
            <a:r>
              <a:rPr lang="it-IT" b="1" dirty="0" smtClean="0"/>
              <a:t>piaga</a:t>
            </a:r>
            <a:r>
              <a:rPr lang="it-IT" dirty="0" smtClean="0"/>
              <a:t> che ho già  visto.</a:t>
            </a:r>
            <a:endParaRPr lang="it-IT" dirty="0"/>
          </a:p>
          <a:p>
            <a:pPr marL="342900" indent="-342900" algn="just">
              <a:buAutoNum type="arabicPeriod"/>
            </a:pPr>
            <a:endParaRPr lang="it-IT" dirty="0" smtClean="0"/>
          </a:p>
          <a:p>
            <a:pPr marL="358775" indent="-358775" algn="just"/>
            <a:endParaRPr lang="it-IT" dirty="0" smtClean="0"/>
          </a:p>
          <a:p>
            <a:pPr marL="358775" indent="-358775" algn="just">
              <a:buAutoNum type="arabicPeriod" startAt="3"/>
            </a:pPr>
            <a:endParaRPr lang="it-IT" dirty="0"/>
          </a:p>
          <a:p>
            <a:pPr marL="342900" indent="-342900">
              <a:buAutoNum type="arabicPeriod"/>
            </a:pP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/>
          <a:srcRect t="18567" b="25856"/>
          <a:stretch/>
        </p:blipFill>
        <p:spPr>
          <a:xfrm>
            <a:off x="183247" y="1632245"/>
            <a:ext cx="3978888" cy="479419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7"/>
          <a:srcRect t="18816" b="23739"/>
          <a:stretch/>
        </p:blipFill>
        <p:spPr>
          <a:xfrm>
            <a:off x="4194676" y="1632244"/>
            <a:ext cx="3163253" cy="47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69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736984" y="902155"/>
            <a:ext cx="411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TREDICI</a:t>
            </a:r>
          </a:p>
          <a:p>
            <a:pPr algn="ctr"/>
            <a:r>
              <a:rPr lang="pt-BR" b="1" dirty="0" smtClean="0"/>
              <a:t>ESPRESSIONI USATE DAI GIOVANI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0FA5FA9-4CD6-4CE0-8AF8-3602F19C7DF8}"/>
              </a:ext>
            </a:extLst>
          </p:cNvPr>
          <p:cNvSpPr txBox="1"/>
          <p:nvPr/>
        </p:nvSpPr>
        <p:spPr>
          <a:xfrm>
            <a:off x="1639392" y="1560991"/>
            <a:ext cx="989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6958537" y="1344590"/>
            <a:ext cx="360659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pPr marL="342900" indent="-342900" algn="just">
              <a:buAutoNum type="arabicPeriod"/>
            </a:pPr>
            <a:r>
              <a:rPr lang="it-IT" b="1" dirty="0" smtClean="0">
                <a:solidFill>
                  <a:srgbClr val="FF0000"/>
                </a:solidFill>
              </a:rPr>
              <a:t>Fede</a:t>
            </a:r>
            <a:r>
              <a:rPr lang="it-IT" dirty="0" smtClean="0"/>
              <a:t>,In questo pomeriggio, secondo le previsione del tempo, pioverà </a:t>
            </a:r>
            <a:r>
              <a:rPr lang="it-IT" b="1" dirty="0" smtClean="0"/>
              <a:t>grandine</a:t>
            </a:r>
            <a:r>
              <a:rPr lang="it-IT" dirty="0" smtClean="0"/>
              <a:t> in nostra città.</a:t>
            </a:r>
          </a:p>
          <a:p>
            <a:pPr marL="342900" indent="-342900" algn="just">
              <a:buAutoNum type="arabicPeriod"/>
            </a:pPr>
            <a:r>
              <a:rPr lang="it-IT" dirty="0" smtClean="0"/>
              <a:t>Si ... Ma qui in italia </a:t>
            </a:r>
            <a:r>
              <a:rPr lang="it-IT" dirty="0" smtClean="0">
                <a:solidFill>
                  <a:srgbClr val="FF0000"/>
                </a:solidFill>
              </a:rPr>
              <a:t>Paul</a:t>
            </a:r>
            <a:r>
              <a:rPr lang="it-IT" dirty="0" smtClean="0"/>
              <a:t>, si dici cadrà  </a:t>
            </a:r>
            <a:r>
              <a:rPr lang="it-IT" b="1" dirty="0" smtClean="0"/>
              <a:t>grandine</a:t>
            </a:r>
            <a:r>
              <a:rPr lang="it-IT" dirty="0" smtClean="0"/>
              <a:t> bianchi come la neve. </a:t>
            </a:r>
          </a:p>
          <a:p>
            <a:pPr marL="358775" indent="-358775" algn="just">
              <a:buAutoNum type="arabicPeriod" startAt="3"/>
            </a:pPr>
            <a:r>
              <a:rPr lang="it-IT" dirty="0" smtClean="0"/>
              <a:t>Vero </a:t>
            </a:r>
            <a:r>
              <a:rPr lang="it-IT" b="1" dirty="0" smtClean="0">
                <a:solidFill>
                  <a:srgbClr val="FF0000"/>
                </a:solidFill>
              </a:rPr>
              <a:t>Fede</a:t>
            </a:r>
            <a:r>
              <a:rPr lang="it-IT" b="1" dirty="0" smtClean="0"/>
              <a:t>. </a:t>
            </a:r>
            <a:r>
              <a:rPr lang="it-IT" dirty="0" smtClean="0"/>
              <a:t>Nel mio paese in questo periodo dell’anno, il clima è molto secco. C’è una </a:t>
            </a:r>
            <a:r>
              <a:rPr lang="it-IT" b="1" dirty="0" smtClean="0"/>
              <a:t>siccità</a:t>
            </a:r>
            <a:r>
              <a:rPr lang="it-IT" dirty="0" smtClean="0"/>
              <a:t> che dura tre mesi. </a:t>
            </a:r>
          </a:p>
          <a:p>
            <a:pPr marL="358775" indent="-358775" algn="just">
              <a:buAutoNum type="arabicPeriod" startAt="3"/>
            </a:pPr>
            <a:r>
              <a:rPr lang="it-IT" dirty="0" smtClean="0"/>
              <a:t>Davverò? Qui in italia fa un  clima secco solo nel sud del paese. In questo caso fa abbastanza </a:t>
            </a:r>
            <a:r>
              <a:rPr lang="it-IT" b="1" dirty="0" smtClean="0"/>
              <a:t>siccità</a:t>
            </a:r>
            <a:r>
              <a:rPr lang="it-IT" dirty="0" smtClean="0"/>
              <a:t> ...  Ma solo d’estate.</a:t>
            </a:r>
            <a:endParaRPr lang="it-IT" dirty="0"/>
          </a:p>
          <a:p>
            <a:pPr marL="342900" indent="-342900">
              <a:buAutoNum type="arabicPeriod"/>
            </a:pP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/>
          <a:srcRect t="18567" b="24610"/>
          <a:stretch/>
        </p:blipFill>
        <p:spPr>
          <a:xfrm>
            <a:off x="272101" y="1548485"/>
            <a:ext cx="3163253" cy="515141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7"/>
          <a:srcRect t="19037" b="24158"/>
          <a:stretch/>
        </p:blipFill>
        <p:spPr>
          <a:xfrm>
            <a:off x="3559489" y="1552602"/>
            <a:ext cx="3163253" cy="514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98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736984" y="902155"/>
            <a:ext cx="411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TREDICI</a:t>
            </a:r>
          </a:p>
          <a:p>
            <a:pPr algn="ctr"/>
            <a:r>
              <a:rPr lang="pt-BR" b="1" dirty="0" smtClean="0"/>
              <a:t>ESPRESSIONI USATE DAI GIOVANI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0FA5FA9-4CD6-4CE0-8AF8-3602F19C7DF8}"/>
              </a:ext>
            </a:extLst>
          </p:cNvPr>
          <p:cNvSpPr txBox="1"/>
          <p:nvPr/>
        </p:nvSpPr>
        <p:spPr>
          <a:xfrm>
            <a:off x="1639392" y="1560991"/>
            <a:ext cx="989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6958537" y="1344590"/>
            <a:ext cx="47908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pPr marL="342900" indent="-342900" algn="just">
              <a:buAutoNum type="arabicPeriod"/>
            </a:pPr>
            <a:r>
              <a:rPr lang="it-IT" b="1" dirty="0" smtClean="0">
                <a:solidFill>
                  <a:srgbClr val="FF0000"/>
                </a:solidFill>
              </a:rPr>
              <a:t>Paolo,</a:t>
            </a:r>
            <a:r>
              <a:rPr lang="it-IT" dirty="0" smtClean="0"/>
              <a:t> andiamo sciare questo fine di settimana in Cortina d’ampezzo. Ma, fai attenzione, per favore.  Nell’Alpi ci sono molti </a:t>
            </a:r>
            <a:r>
              <a:rPr lang="it-IT" b="1" dirty="0" smtClean="0"/>
              <a:t>valanghe</a:t>
            </a:r>
            <a:r>
              <a:rPr lang="it-IT" dirty="0" smtClean="0"/>
              <a:t>.</a:t>
            </a:r>
          </a:p>
          <a:p>
            <a:pPr marL="342900" indent="-342900" algn="just">
              <a:buAutoNum type="arabicPeriod"/>
            </a:pPr>
            <a:r>
              <a:rPr lang="it-IT" dirty="0" smtClean="0"/>
              <a:t>Verità </a:t>
            </a:r>
            <a:r>
              <a:rPr lang="it-IT" b="1" dirty="0" smtClean="0">
                <a:solidFill>
                  <a:srgbClr val="FF0000"/>
                </a:solidFill>
              </a:rPr>
              <a:t>Marco</a:t>
            </a:r>
            <a:r>
              <a:rPr lang="it-IT" dirty="0" smtClean="0"/>
              <a:t>. In Genova iere, un amico prossimo ha detto che c’è stata un’enorme </a:t>
            </a:r>
            <a:r>
              <a:rPr lang="it-IT" b="1" dirty="0" smtClean="0"/>
              <a:t>alluvione</a:t>
            </a:r>
            <a:r>
              <a:rPr lang="it-IT" dirty="0" smtClean="0"/>
              <a:t> nelle strade .. Era dovuto alla forte pioggia che è caduta in città. </a:t>
            </a:r>
          </a:p>
          <a:p>
            <a:pPr marL="342900" indent="-342900" algn="just">
              <a:buAutoNum type="arabicPeriod"/>
            </a:pPr>
            <a:r>
              <a:rPr lang="it-IT" dirty="0" smtClean="0"/>
              <a:t>Vero ... </a:t>
            </a:r>
            <a:r>
              <a:rPr lang="it-IT" b="1" dirty="0" smtClean="0"/>
              <a:t>Valanga</a:t>
            </a:r>
            <a:r>
              <a:rPr lang="it-IT" dirty="0" smtClean="0"/>
              <a:t> nell’alpi, </a:t>
            </a:r>
            <a:r>
              <a:rPr lang="it-IT" b="1" dirty="0" smtClean="0"/>
              <a:t>alluvione</a:t>
            </a:r>
            <a:r>
              <a:rPr lang="it-IT" dirty="0" smtClean="0"/>
              <a:t> in città ... Il tempo non è più collaborando con noi ultimamente.</a:t>
            </a:r>
          </a:p>
          <a:p>
            <a:pPr marL="358775" indent="-358775" algn="just">
              <a:buAutoNum type="arabicPeriod" startAt="3"/>
            </a:pPr>
            <a:r>
              <a:rPr lang="it-IT" dirty="0" smtClean="0"/>
              <a:t>Si ... Non so quale sia la cosa peggiore: Si è </a:t>
            </a:r>
            <a:r>
              <a:rPr lang="it-IT" b="1" dirty="0" smtClean="0"/>
              <a:t>valanga</a:t>
            </a:r>
            <a:r>
              <a:rPr lang="it-IT" dirty="0" smtClean="0"/>
              <a:t> oppure </a:t>
            </a:r>
            <a:r>
              <a:rPr lang="it-IT" b="1" dirty="0" smtClean="0"/>
              <a:t>alluvione. </a:t>
            </a:r>
            <a:endParaRPr lang="it-IT" b="1" dirty="0"/>
          </a:p>
          <a:p>
            <a:pPr marL="342900" indent="-342900">
              <a:buAutoNum type="arabicPeriod"/>
            </a:pPr>
            <a:endParaRPr lang="pt-BR" b="1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/>
          <a:srcRect t="18442" b="24237"/>
          <a:stretch/>
        </p:blipFill>
        <p:spPr>
          <a:xfrm>
            <a:off x="455121" y="1560991"/>
            <a:ext cx="3163253" cy="523291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7"/>
          <a:srcRect t="18692" b="24112"/>
          <a:stretch/>
        </p:blipFill>
        <p:spPr>
          <a:xfrm>
            <a:off x="3706829" y="1559964"/>
            <a:ext cx="3163253" cy="523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79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736984" y="902155"/>
            <a:ext cx="411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TREDICI</a:t>
            </a:r>
          </a:p>
          <a:p>
            <a:pPr algn="ctr"/>
            <a:r>
              <a:rPr lang="pt-BR" b="1" dirty="0" smtClean="0"/>
              <a:t>ESPRESSIONI USATE DAI GIOVANI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6958537" y="1344590"/>
            <a:ext cx="479086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pPr marL="342900" indent="-342900" algn="just">
              <a:buAutoNum type="arabicPeriod"/>
            </a:pPr>
            <a:r>
              <a:rPr lang="it-IT" b="1" dirty="0" smtClean="0">
                <a:solidFill>
                  <a:srgbClr val="FF0000"/>
                </a:solidFill>
              </a:rPr>
              <a:t>Maria: </a:t>
            </a:r>
            <a:r>
              <a:rPr lang="it-IT" dirty="0" smtClean="0"/>
              <a:t>Andiamo a Roma nel mese di giugno? Per la </a:t>
            </a:r>
            <a:r>
              <a:rPr lang="it-IT" b="1" dirty="0" smtClean="0"/>
              <a:t>Notte Bianca</a:t>
            </a:r>
            <a:r>
              <a:rPr lang="it-IT" dirty="0" smtClean="0"/>
              <a:t>?</a:t>
            </a:r>
          </a:p>
          <a:p>
            <a:pPr marL="342900" indent="-342900" algn="just">
              <a:buAutoNum type="arabicPeriod"/>
            </a:pPr>
            <a:r>
              <a:rPr lang="it-IT" b="1" dirty="0" smtClean="0">
                <a:solidFill>
                  <a:srgbClr val="FF0000"/>
                </a:solidFill>
              </a:rPr>
              <a:t>Fede:</a:t>
            </a:r>
            <a:r>
              <a:rPr lang="it-IT" dirty="0" smtClean="0"/>
              <a:t> Si, andiamo insieme, ma attenzione nella data. Si ricordo bene  questa festa si svolge solo 17 giugno. </a:t>
            </a:r>
          </a:p>
          <a:p>
            <a:pPr algn="just"/>
            <a:r>
              <a:rPr lang="it-IT" dirty="0"/>
              <a:t> </a:t>
            </a:r>
            <a:r>
              <a:rPr lang="it-IT" dirty="0" smtClean="0"/>
              <a:t>     E sarà nel prossimo fine di settimana.</a:t>
            </a:r>
          </a:p>
          <a:p>
            <a:pPr marL="342900" indent="-342900" algn="just">
              <a:buAutoNum type="arabicPeriod"/>
            </a:pPr>
            <a:r>
              <a:rPr lang="it-IT" dirty="0" smtClean="0"/>
              <a:t>Beh, ma in questo mese, 2 Giugno, prima facciamo la </a:t>
            </a:r>
            <a:r>
              <a:rPr lang="it-IT" b="1" dirty="0" smtClean="0"/>
              <a:t>Festa della Repubblica</a:t>
            </a:r>
            <a:r>
              <a:rPr lang="it-IT" dirty="0" smtClean="0"/>
              <a:t>, non è vero? </a:t>
            </a:r>
          </a:p>
          <a:p>
            <a:pPr marL="358775" indent="-358775" algn="just">
              <a:buAutoNum type="arabicPeriod" startAt="3"/>
            </a:pPr>
            <a:r>
              <a:rPr lang="it-IT" dirty="0" smtClean="0"/>
              <a:t>Si ... È la data più importante del nostro paese. Fu allora che l’Italia si liberò dal dominio nazista in 1946.</a:t>
            </a:r>
            <a:r>
              <a:rPr lang="it-IT" dirty="0"/>
              <a:t> </a:t>
            </a:r>
            <a:r>
              <a:rPr lang="it-IT" dirty="0" smtClean="0"/>
              <a:t>É diventato </a:t>
            </a:r>
            <a:r>
              <a:rPr lang="it-IT" dirty="0"/>
              <a:t>una </a:t>
            </a:r>
            <a:r>
              <a:rPr lang="it-IT" dirty="0" smtClean="0"/>
              <a:t>Repubblica.</a:t>
            </a:r>
          </a:p>
          <a:p>
            <a:pPr marL="358775" indent="-358775" algn="just">
              <a:buAutoNum type="arabicPeriod" startAt="3"/>
            </a:pPr>
            <a:r>
              <a:rPr lang="it-IT" dirty="0" smtClean="0"/>
              <a:t>Certo ... Questa festa è celebrata in tutto il nostro paese ... da Bambini, Giovani e adulti incluso gli stranieri.</a:t>
            </a:r>
          </a:p>
          <a:p>
            <a:pPr marL="358775" indent="-358775" algn="just">
              <a:buAutoNum type="arabicPeriod" startAt="3"/>
            </a:pPr>
            <a:endParaRPr lang="it-IT" dirty="0" smtClean="0"/>
          </a:p>
          <a:p>
            <a:pPr algn="just"/>
            <a:r>
              <a:rPr lang="it-IT" dirty="0" smtClean="0"/>
              <a:t>.</a:t>
            </a:r>
          </a:p>
          <a:p>
            <a:pPr algn="just"/>
            <a:endParaRPr lang="it-IT" b="1" dirty="0"/>
          </a:p>
          <a:p>
            <a:pPr marL="342900" indent="-342900">
              <a:buAutoNum type="arabicPeriod"/>
            </a:pP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/>
          <a:srcRect t="18442" b="25358"/>
          <a:stretch/>
        </p:blipFill>
        <p:spPr>
          <a:xfrm>
            <a:off x="258567" y="1666430"/>
            <a:ext cx="3163253" cy="507620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7"/>
          <a:srcRect t="18692" b="24610"/>
          <a:stretch/>
        </p:blipFill>
        <p:spPr>
          <a:xfrm>
            <a:off x="3494810" y="1666430"/>
            <a:ext cx="3163253" cy="507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52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736984" y="902155"/>
            <a:ext cx="411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TREDICI</a:t>
            </a:r>
          </a:p>
          <a:p>
            <a:pPr algn="ctr"/>
            <a:r>
              <a:rPr lang="pt-BR" b="1" dirty="0" smtClean="0"/>
              <a:t>ESPRESSIONI USATE DAI GIOVANI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6958537" y="1344590"/>
            <a:ext cx="47908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pPr marL="342900" indent="-342900" algn="just">
              <a:buAutoNum type="arabicPeriod"/>
            </a:pPr>
            <a:r>
              <a:rPr lang="it-IT" b="1" dirty="0" smtClean="0">
                <a:solidFill>
                  <a:srgbClr val="FF0000"/>
                </a:solidFill>
              </a:rPr>
              <a:t>Paolo,</a:t>
            </a:r>
            <a:r>
              <a:rPr lang="it-IT" dirty="0" smtClean="0"/>
              <a:t> andiamo viaggiare a Venezia? </a:t>
            </a:r>
          </a:p>
          <a:p>
            <a:pPr marL="342900" indent="-342900" algn="just">
              <a:buAutoNum type="arabicPeriod"/>
            </a:pPr>
            <a:r>
              <a:rPr lang="it-IT" b="1" dirty="0" smtClean="0"/>
              <a:t>Si</a:t>
            </a:r>
            <a:r>
              <a:rPr lang="it-IT" b="1" dirty="0" smtClean="0">
                <a:solidFill>
                  <a:srgbClr val="FF0000"/>
                </a:solidFill>
              </a:rPr>
              <a:t> Marco</a:t>
            </a:r>
            <a:r>
              <a:rPr lang="it-IT" dirty="0" smtClean="0"/>
              <a:t> Perchè no. Nel prossimo 27 di gennaio, comincia il </a:t>
            </a:r>
            <a:r>
              <a:rPr lang="it-IT" b="1" dirty="0" smtClean="0"/>
              <a:t>Carnevale</a:t>
            </a:r>
            <a:r>
              <a:rPr lang="it-IT" dirty="0" smtClean="0"/>
              <a:t>.</a:t>
            </a:r>
          </a:p>
          <a:p>
            <a:pPr marL="342900" indent="-342900" algn="just">
              <a:buAutoNum type="arabicPeriod"/>
            </a:pPr>
            <a:r>
              <a:rPr lang="it-IT" dirty="0" smtClean="0"/>
              <a:t>Verità amico mio. Comincia in 25 di gennaio fino 13 febbraio.</a:t>
            </a:r>
          </a:p>
          <a:p>
            <a:pPr marL="358775" indent="-358775" algn="just">
              <a:buFontTx/>
              <a:buAutoNum type="arabicPeriod" startAt="3"/>
            </a:pPr>
            <a:r>
              <a:rPr lang="it-IT" dirty="0" smtClean="0"/>
              <a:t>É una festa molto importante per la cittá... Tantissime  maschere e costumi. Un momento molto bello e tradizionale di Venezia cioé, conosciuto in tutto il mondo. </a:t>
            </a:r>
          </a:p>
          <a:p>
            <a:pPr marL="358775" indent="-358775" algn="just">
              <a:buFontTx/>
              <a:buAutoNum type="arabicPeriod" startAt="3"/>
            </a:pPr>
            <a:r>
              <a:rPr lang="it-IT" dirty="0" smtClean="0"/>
              <a:t>Ma non dimenticare mai </a:t>
            </a:r>
            <a:r>
              <a:rPr lang="it-IT" b="1" dirty="0" smtClean="0">
                <a:solidFill>
                  <a:srgbClr val="FF0000"/>
                </a:solidFill>
              </a:rPr>
              <a:t>Paolo</a:t>
            </a:r>
            <a:r>
              <a:rPr lang="it-IT" dirty="0" smtClean="0"/>
              <a:t> ... In 19 settembre sarano i festeggiamenti del nostro martire e santo patrono d’Italia </a:t>
            </a:r>
            <a:r>
              <a:rPr lang="it-IT" b="1" dirty="0" smtClean="0"/>
              <a:t>San Gennaro</a:t>
            </a:r>
            <a:r>
              <a:rPr lang="it-IT" dirty="0" smtClean="0"/>
              <a:t>.</a:t>
            </a:r>
          </a:p>
          <a:p>
            <a:pPr marL="358775" indent="-358775" algn="just">
              <a:buFontTx/>
              <a:buAutoNum type="arabicPeriod" startAt="3"/>
            </a:pPr>
            <a:r>
              <a:rPr lang="it-IT" dirty="0" smtClean="0"/>
              <a:t>Si ... Tutti cattolici italiani celebrano questo giorno in tutta l’Italia.</a:t>
            </a:r>
            <a:endParaRPr lang="it-IT" dirty="0"/>
          </a:p>
          <a:p>
            <a:pPr marL="342900" indent="-342900">
              <a:buAutoNum type="arabicPeriod"/>
            </a:pPr>
            <a:endParaRPr lang="pt-BR" b="1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/>
          <a:srcRect t="18442" b="24611"/>
          <a:stretch/>
        </p:blipFill>
        <p:spPr>
          <a:xfrm>
            <a:off x="250021" y="1792533"/>
            <a:ext cx="3163253" cy="473645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7"/>
          <a:srcRect t="18567" b="24610"/>
          <a:stretch/>
        </p:blipFill>
        <p:spPr>
          <a:xfrm>
            <a:off x="3494810" y="1792533"/>
            <a:ext cx="3163253" cy="473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47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736984" y="902155"/>
            <a:ext cx="411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TREDICI</a:t>
            </a:r>
          </a:p>
          <a:p>
            <a:pPr algn="ctr"/>
            <a:r>
              <a:rPr lang="pt-BR" b="1" dirty="0" smtClean="0"/>
              <a:t>ESPRESSIONI USATE DAI GIOVANI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7197752" y="1344590"/>
            <a:ext cx="48432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pPr marL="342900" indent="-342900" algn="just">
              <a:buAutoNum type="arabicPeriod"/>
            </a:pPr>
            <a:r>
              <a:rPr lang="it-IT" dirty="0" smtClean="0"/>
              <a:t>Che cos’è il </a:t>
            </a:r>
            <a:r>
              <a:rPr lang="it-IT" b="1" dirty="0" smtClean="0"/>
              <a:t>Palio di Siena</a:t>
            </a:r>
            <a:r>
              <a:rPr lang="it-IT" dirty="0" smtClean="0"/>
              <a:t>? </a:t>
            </a:r>
          </a:p>
          <a:p>
            <a:pPr marL="342900" indent="-342900" algn="just">
              <a:buAutoNum type="arabicPeriod"/>
            </a:pPr>
            <a:r>
              <a:rPr lang="it-IT" dirty="0"/>
              <a:t>Il Palio di Siena è una giostra che affonda le sue radici nel passato medievale della </a:t>
            </a:r>
            <a:r>
              <a:rPr lang="it-IT" dirty="0" smtClean="0"/>
              <a:t>città.</a:t>
            </a:r>
          </a:p>
          <a:p>
            <a:pPr marL="342900" indent="-342900" algn="just">
              <a:buAutoNum type="arabicPeriod"/>
            </a:pPr>
            <a:r>
              <a:rPr lang="it-IT" dirty="0" smtClean="0"/>
              <a:t> </a:t>
            </a:r>
            <a:r>
              <a:rPr lang="it-IT" dirty="0"/>
              <a:t>Le origini di questa giostra affondano nella storia medievale della città (i primi documenti certificati risalgono al 1200), quando Siena contendeva a Firenze la supremazia della Toscana</a:t>
            </a:r>
            <a:r>
              <a:rPr lang="it-IT" dirty="0" smtClean="0"/>
              <a:t>.</a:t>
            </a:r>
          </a:p>
          <a:p>
            <a:pPr marL="342900" indent="-342900" algn="just">
              <a:buAutoNum type="arabicPeriod"/>
            </a:pPr>
            <a:r>
              <a:rPr lang="it-IT" dirty="0" smtClean="0"/>
              <a:t>Abbiamo due occasione:  Una della</a:t>
            </a:r>
            <a:r>
              <a:rPr lang="it-IT" dirty="0"/>
              <a:t> </a:t>
            </a:r>
            <a:r>
              <a:rPr lang="it-IT" b="1" dirty="0"/>
              <a:t>Madonna del Provenzano</a:t>
            </a:r>
            <a:r>
              <a:rPr lang="it-IT" dirty="0"/>
              <a:t> (2 luglio), e una in onore della </a:t>
            </a:r>
            <a:r>
              <a:rPr lang="it-IT" b="1" dirty="0"/>
              <a:t>Madonna dell'Assunta</a:t>
            </a:r>
            <a:r>
              <a:rPr lang="it-IT" dirty="0"/>
              <a:t> (16 agosto). Sono momenti molto sentiti dai cittadini della </a:t>
            </a:r>
            <a:r>
              <a:rPr lang="it-IT" dirty="0" smtClean="0"/>
              <a:t>città di Siena.</a:t>
            </a:r>
            <a:r>
              <a:rPr lang="it-IT" dirty="0"/>
              <a:t> </a:t>
            </a:r>
            <a:endParaRPr lang="it-IT" dirty="0" smtClean="0"/>
          </a:p>
          <a:p>
            <a:pPr marL="342900" indent="-342900" algn="just">
              <a:buAutoNum type="arabicPeriod"/>
            </a:pPr>
            <a:endParaRPr lang="it-IT" dirty="0" smtClean="0"/>
          </a:p>
          <a:p>
            <a:pPr marL="342900" indent="-342900" algn="just">
              <a:buAutoNum type="arabicPeriod"/>
            </a:pP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/>
          <a:srcRect t="18442" b="24362"/>
          <a:stretch/>
        </p:blipFill>
        <p:spPr>
          <a:xfrm>
            <a:off x="617491" y="1592912"/>
            <a:ext cx="3163253" cy="518390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7"/>
          <a:srcRect t="18193" b="24735"/>
          <a:stretch/>
        </p:blipFill>
        <p:spPr>
          <a:xfrm>
            <a:off x="3907622" y="1592911"/>
            <a:ext cx="3163253" cy="518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58947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1344</TotalTime>
  <Words>796</Words>
  <Application>Microsoft Office PowerPoint</Application>
  <PresentationFormat>Widescreen</PresentationFormat>
  <Paragraphs>98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Cacho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Antonio Belelli</dc:creator>
  <cp:lastModifiedBy>ANTONIO BELELLI</cp:lastModifiedBy>
  <cp:revision>104</cp:revision>
  <dcterms:created xsi:type="dcterms:W3CDTF">2022-09-01T12:36:47Z</dcterms:created>
  <dcterms:modified xsi:type="dcterms:W3CDTF">2024-08-06T13:19:24Z</dcterms:modified>
</cp:coreProperties>
</file>