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53" r:id="rId1"/>
    <p:sldMasterId id="2147483865" r:id="rId2"/>
  </p:sldMasterIdLst>
  <p:sldIdLst>
    <p:sldId id="260" r:id="rId3"/>
    <p:sldId id="261" r:id="rId4"/>
    <p:sldId id="262" r:id="rId5"/>
    <p:sldId id="263" r:id="rId6"/>
    <p:sldId id="264" r:id="rId7"/>
    <p:sldId id="267" r:id="rId8"/>
    <p:sldId id="266" r:id="rId9"/>
    <p:sldId id="268" r:id="rId10"/>
    <p:sldId id="269" r:id="rId11"/>
    <p:sldId id="270" r:id="rId12"/>
    <p:sldId id="271" r:id="rId13"/>
    <p:sldId id="265" r:id="rId14"/>
    <p:sldId id="272" r:id="rId15"/>
    <p:sldId id="273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41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9/23/2024</a:t>
            </a:fld>
            <a:endParaRPr lang="en-US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48900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9/23/2024</a:t>
            </a:fld>
            <a:endParaRPr lang="en-US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71661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9/23/2024</a:t>
            </a:fld>
            <a:endParaRPr lang="en-US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05727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9/23/2024</a:t>
            </a:fld>
            <a:endParaRPr lang="en-US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3585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9/23/2024</a:t>
            </a:fld>
            <a:endParaRPr lang="en-US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81118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9/23/2024</a:t>
            </a:fld>
            <a:endParaRPr lang="en-US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34253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smtClean="0"/>
              <a:t>9/23/2024</a:t>
            </a:fld>
            <a:endParaRPr lang="en-US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14314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9/23/2024</a:t>
            </a:fld>
            <a:endParaRPr lang="en-US" dirty="0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7867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9/23/2024</a:t>
            </a:fld>
            <a:endParaRPr lang="en-US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63702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9/23/2024</a:t>
            </a:fld>
            <a:endParaRPr lang="en-US" dirty="0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39136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9/23/2024</a:t>
            </a:fld>
            <a:endParaRPr lang="en-US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38353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9/23/2024</a:t>
            </a:fld>
            <a:endParaRPr lang="en-US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43739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9/23/2024</a:t>
            </a:fld>
            <a:endParaRPr lang="en-US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75346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9/23/2024</a:t>
            </a:fld>
            <a:endParaRPr lang="en-US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32920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9/23/2024</a:t>
            </a:fld>
            <a:endParaRPr lang="en-US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67850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9/23/2024</a:t>
            </a:fld>
            <a:endParaRPr lang="en-US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61567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smtClean="0"/>
              <a:t>9/23/2024</a:t>
            </a:fld>
            <a:endParaRPr lang="en-US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59033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9/23/2024</a:t>
            </a:fld>
            <a:endParaRPr lang="en-US" dirty="0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15865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9/23/2024</a:t>
            </a:fld>
            <a:endParaRPr lang="en-US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44008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9/23/2024</a:t>
            </a:fld>
            <a:endParaRPr lang="en-US" dirty="0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28116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9/23/2024</a:t>
            </a:fld>
            <a:endParaRPr lang="en-US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99640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9/23/2024</a:t>
            </a:fld>
            <a:endParaRPr lang="en-US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82922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9/23/2024</a:t>
            </a:fld>
            <a:endParaRPr lang="en-US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9890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4" r:id="rId1"/>
    <p:sldLayoutId id="2147483855" r:id="rId2"/>
    <p:sldLayoutId id="2147483856" r:id="rId3"/>
    <p:sldLayoutId id="2147483857" r:id="rId4"/>
    <p:sldLayoutId id="2147483858" r:id="rId5"/>
    <p:sldLayoutId id="2147483859" r:id="rId6"/>
    <p:sldLayoutId id="2147483860" r:id="rId7"/>
    <p:sldLayoutId id="2147483861" r:id="rId8"/>
    <p:sldLayoutId id="2147483862" r:id="rId9"/>
    <p:sldLayoutId id="2147483863" r:id="rId10"/>
    <p:sldLayoutId id="214748386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9/23/2024</a:t>
            </a:fld>
            <a:endParaRPr lang="en-US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48039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6" r:id="rId1"/>
    <p:sldLayoutId id="2147483867" r:id="rId2"/>
    <p:sldLayoutId id="2147483868" r:id="rId3"/>
    <p:sldLayoutId id="2147483869" r:id="rId4"/>
    <p:sldLayoutId id="2147483870" r:id="rId5"/>
    <p:sldLayoutId id="2147483871" r:id="rId6"/>
    <p:sldLayoutId id="2147483872" r:id="rId7"/>
    <p:sldLayoutId id="2147483873" r:id="rId8"/>
    <p:sldLayoutId id="2147483874" r:id="rId9"/>
    <p:sldLayoutId id="2147483875" r:id="rId10"/>
    <p:sldLayoutId id="214748387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7.png"/><Relationship Id="rId4" Type="http://schemas.openxmlformats.org/officeDocument/2006/relationships/image" Target="../media/image5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7.png"/><Relationship Id="rId4" Type="http://schemas.openxmlformats.org/officeDocument/2006/relationships/image" Target="../media/image5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2.png"/><Relationship Id="rId4" Type="http://schemas.openxmlformats.org/officeDocument/2006/relationships/image" Target="../media/image5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9.jpeg"/><Relationship Id="rId4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0.png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4.jpeg"/><Relationship Id="rId18" Type="http://schemas.openxmlformats.org/officeDocument/2006/relationships/image" Target="../media/image19.jpeg"/><Relationship Id="rId3" Type="http://schemas.openxmlformats.org/officeDocument/2006/relationships/image" Target="../media/image3.jpeg"/><Relationship Id="rId21" Type="http://schemas.openxmlformats.org/officeDocument/2006/relationships/image" Target="../media/image22.jpeg"/><Relationship Id="rId7" Type="http://schemas.openxmlformats.org/officeDocument/2006/relationships/image" Target="../media/image8.jpeg"/><Relationship Id="rId12" Type="http://schemas.openxmlformats.org/officeDocument/2006/relationships/image" Target="../media/image13.jpeg"/><Relationship Id="rId17" Type="http://schemas.openxmlformats.org/officeDocument/2006/relationships/image" Target="../media/image18.jpeg"/><Relationship Id="rId25" Type="http://schemas.openxmlformats.org/officeDocument/2006/relationships/image" Target="../media/image26.jpg"/><Relationship Id="rId2" Type="http://schemas.openxmlformats.org/officeDocument/2006/relationships/image" Target="../media/image1.png"/><Relationship Id="rId16" Type="http://schemas.openxmlformats.org/officeDocument/2006/relationships/image" Target="../media/image17.jpe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11" Type="http://schemas.openxmlformats.org/officeDocument/2006/relationships/image" Target="../media/image12.png"/><Relationship Id="rId24" Type="http://schemas.openxmlformats.org/officeDocument/2006/relationships/image" Target="../media/image25.jpeg"/><Relationship Id="rId5" Type="http://schemas.openxmlformats.org/officeDocument/2006/relationships/image" Target="../media/image6.jpeg"/><Relationship Id="rId15" Type="http://schemas.openxmlformats.org/officeDocument/2006/relationships/image" Target="../media/image16.jpeg"/><Relationship Id="rId23" Type="http://schemas.openxmlformats.org/officeDocument/2006/relationships/image" Target="../media/image24.jpeg"/><Relationship Id="rId10" Type="http://schemas.openxmlformats.org/officeDocument/2006/relationships/image" Target="../media/image11.jpeg"/><Relationship Id="rId19" Type="http://schemas.openxmlformats.org/officeDocument/2006/relationships/image" Target="../media/image20.jpeg"/><Relationship Id="rId4" Type="http://schemas.openxmlformats.org/officeDocument/2006/relationships/image" Target="../media/image5.jpeg"/><Relationship Id="rId9" Type="http://schemas.openxmlformats.org/officeDocument/2006/relationships/image" Target="../media/image10.png"/><Relationship Id="rId14" Type="http://schemas.openxmlformats.org/officeDocument/2006/relationships/image" Target="../media/image15.jpeg"/><Relationship Id="rId22" Type="http://schemas.openxmlformats.org/officeDocument/2006/relationships/image" Target="../media/image23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18" Type="http://schemas.openxmlformats.org/officeDocument/2006/relationships/image" Target="../media/image40.png"/><Relationship Id="rId3" Type="http://schemas.openxmlformats.org/officeDocument/2006/relationships/image" Target="../media/image3.jpeg"/><Relationship Id="rId21" Type="http://schemas.openxmlformats.org/officeDocument/2006/relationships/image" Target="../media/image43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17" Type="http://schemas.openxmlformats.org/officeDocument/2006/relationships/image" Target="../media/image39.png"/><Relationship Id="rId2" Type="http://schemas.openxmlformats.org/officeDocument/2006/relationships/image" Target="../media/image1.png"/><Relationship Id="rId16" Type="http://schemas.openxmlformats.org/officeDocument/2006/relationships/image" Target="../media/image38.png"/><Relationship Id="rId20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jpeg"/><Relationship Id="rId15" Type="http://schemas.openxmlformats.org/officeDocument/2006/relationships/image" Target="../media/image37.png"/><Relationship Id="rId10" Type="http://schemas.openxmlformats.org/officeDocument/2006/relationships/image" Target="../media/image32.png"/><Relationship Id="rId19" Type="http://schemas.openxmlformats.org/officeDocument/2006/relationships/image" Target="../media/image41.png"/><Relationship Id="rId4" Type="http://schemas.openxmlformats.org/officeDocument/2006/relationships/image" Target="../media/image26.jpg"/><Relationship Id="rId9" Type="http://schemas.openxmlformats.org/officeDocument/2006/relationships/image" Target="../media/image31.png"/><Relationship Id="rId14" Type="http://schemas.openxmlformats.org/officeDocument/2006/relationships/image" Target="../media/image36.png"/><Relationship Id="rId22" Type="http://schemas.openxmlformats.org/officeDocument/2006/relationships/image" Target="../media/image4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.png"/><Relationship Id="rId7" Type="http://schemas.openxmlformats.org/officeDocument/2006/relationships/image" Target="../media/image4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4.png"/><Relationship Id="rId4" Type="http://schemas.openxmlformats.org/officeDocument/2006/relationships/image" Target="../media/image5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5" Type="http://schemas.openxmlformats.org/officeDocument/2006/relationships/image" Target="../media/image52.png"/><Relationship Id="rId4" Type="http://schemas.openxmlformats.org/officeDocument/2006/relationships/hyperlink" Target="https://casacialde.com/catalogsearch/result/?q=dek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6.png"/><Relationship Id="rId4" Type="http://schemas.openxmlformats.org/officeDocument/2006/relationships/image" Target="../media/image5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="" xmlns:a16="http://schemas.microsoft.com/office/drawing/2014/main" id="{6C6E3E59-CF3E-4228-8E0E-6410E4D8DD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67456" y="163586"/>
            <a:ext cx="2365820" cy="12164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CaixaDeTexto 6">
            <a:extLst>
              <a:ext uri="{FF2B5EF4-FFF2-40B4-BE49-F238E27FC236}">
                <a16:creationId xmlns="" xmlns:a16="http://schemas.microsoft.com/office/drawing/2014/main" id="{66E9E583-41D1-4C57-B054-C65D2ACF67F2}"/>
              </a:ext>
            </a:extLst>
          </p:cNvPr>
          <p:cNvSpPr txBox="1"/>
          <p:nvPr/>
        </p:nvSpPr>
        <p:spPr>
          <a:xfrm>
            <a:off x="4639590" y="902154"/>
            <a:ext cx="4110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MODULO TRANTASETTE</a:t>
            </a:r>
          </a:p>
          <a:p>
            <a:pPr algn="ctr"/>
            <a:r>
              <a:rPr lang="pt-BR" b="1" dirty="0" smtClean="0"/>
              <a:t>IL TAGLIERE - CUCINA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="" xmlns:a16="http://schemas.microsoft.com/office/drawing/2014/main" id="{7167E2BE-4B7E-4280-9341-9420C66C58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97244" y="6174384"/>
            <a:ext cx="994756" cy="683616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="" xmlns:a16="http://schemas.microsoft.com/office/drawing/2014/main" id="{DEC5A90C-A7C0-4FE3-B4D0-944FC07BDBC3}"/>
              </a:ext>
            </a:extLst>
          </p:cNvPr>
          <p:cNvSpPr txBox="1"/>
          <p:nvPr/>
        </p:nvSpPr>
        <p:spPr>
          <a:xfrm>
            <a:off x="4736984" y="186000"/>
            <a:ext cx="38421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L’ITALIANO ALL”UNIVERSITÀ</a:t>
            </a:r>
            <a:endParaRPr lang="pt-BR" b="1" dirty="0"/>
          </a:p>
          <a:p>
            <a:pPr algn="ctr"/>
            <a:r>
              <a:rPr lang="pt-BR" sz="1400" b="1" dirty="0" smtClean="0"/>
              <a:t>Corso </a:t>
            </a:r>
            <a:r>
              <a:rPr lang="pt-BR" sz="1400" b="1" dirty="0" err="1" smtClean="0"/>
              <a:t>di</a:t>
            </a:r>
            <a:r>
              <a:rPr lang="pt-BR" sz="1400" b="1" dirty="0" smtClean="0"/>
              <a:t> </a:t>
            </a:r>
            <a:r>
              <a:rPr lang="pt-BR" sz="1400" b="1" dirty="0" err="1" smtClean="0"/>
              <a:t>Conversazione</a:t>
            </a:r>
            <a:endParaRPr lang="pt-BR" sz="1400" b="1" dirty="0"/>
          </a:p>
        </p:txBody>
      </p:sp>
      <p:pic>
        <p:nvPicPr>
          <p:cNvPr id="11" name="Picture 4" descr="História do emblema da Repubblica Italiana | Minha Saga por Fabio Barbier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1750" y="181761"/>
            <a:ext cx="977231" cy="10987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4" name="Retângulo 3"/>
          <p:cNvSpPr/>
          <p:nvPr/>
        </p:nvSpPr>
        <p:spPr>
          <a:xfrm>
            <a:off x="1240189" y="2398358"/>
            <a:ext cx="93249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BR" dirty="0"/>
          </a:p>
        </p:txBody>
      </p:sp>
      <p:sp>
        <p:nvSpPr>
          <p:cNvPr id="9" name="CaixaDeTexto 8"/>
          <p:cNvSpPr txBox="1"/>
          <p:nvPr/>
        </p:nvSpPr>
        <p:spPr>
          <a:xfrm>
            <a:off x="194787" y="2795541"/>
            <a:ext cx="523973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/>
              <a:t>Il </a:t>
            </a:r>
            <a:r>
              <a:rPr lang="pt-BR" b="1" dirty="0" err="1" smtClean="0"/>
              <a:t>cucchiaio</a:t>
            </a:r>
            <a:r>
              <a:rPr lang="pt-BR" b="1" dirty="0" smtClean="0"/>
              <a:t> – a</a:t>
            </a:r>
            <a:r>
              <a:rPr lang="pt-BR" b="1" dirty="0" smtClean="0">
                <a:solidFill>
                  <a:srgbClr val="FF0000"/>
                </a:solidFill>
              </a:rPr>
              <a:t> Colher</a:t>
            </a:r>
          </a:p>
          <a:p>
            <a:r>
              <a:rPr lang="pt-BR" b="1" dirty="0" smtClean="0"/>
              <a:t>La </a:t>
            </a:r>
            <a:r>
              <a:rPr lang="pt-BR" b="1" dirty="0" err="1" smtClean="0"/>
              <a:t>Forchetta</a:t>
            </a:r>
            <a:r>
              <a:rPr lang="pt-BR" b="1" dirty="0" smtClean="0"/>
              <a:t> – o</a:t>
            </a:r>
            <a:r>
              <a:rPr lang="pt-BR" b="1" dirty="0" smtClean="0">
                <a:solidFill>
                  <a:srgbClr val="FF0000"/>
                </a:solidFill>
              </a:rPr>
              <a:t> Garfo</a:t>
            </a:r>
          </a:p>
          <a:p>
            <a:r>
              <a:rPr lang="pt-BR" b="1" dirty="0" smtClean="0"/>
              <a:t>Il </a:t>
            </a:r>
            <a:r>
              <a:rPr lang="pt-BR" b="1" dirty="0" err="1" smtClean="0"/>
              <a:t>Coltello</a:t>
            </a:r>
            <a:r>
              <a:rPr lang="pt-BR" b="1" dirty="0" smtClean="0"/>
              <a:t> – a</a:t>
            </a:r>
            <a:r>
              <a:rPr lang="pt-BR" b="1" dirty="0" smtClean="0">
                <a:solidFill>
                  <a:srgbClr val="FF0000"/>
                </a:solidFill>
              </a:rPr>
              <a:t> Faca</a:t>
            </a:r>
          </a:p>
          <a:p>
            <a:r>
              <a:rPr lang="pt-BR" b="1" dirty="0" smtClean="0"/>
              <a:t>La </a:t>
            </a:r>
            <a:r>
              <a:rPr lang="pt-BR" b="1" dirty="0" err="1" smtClean="0"/>
              <a:t>casseruola</a:t>
            </a:r>
            <a:r>
              <a:rPr lang="pt-BR" b="1" dirty="0" smtClean="0"/>
              <a:t> – a</a:t>
            </a:r>
            <a:r>
              <a:rPr lang="pt-BR" b="1" dirty="0" smtClean="0">
                <a:solidFill>
                  <a:srgbClr val="FF0000"/>
                </a:solidFill>
              </a:rPr>
              <a:t> Caçarola</a:t>
            </a:r>
          </a:p>
          <a:p>
            <a:r>
              <a:rPr lang="pt-BR" b="1" dirty="0" smtClean="0"/>
              <a:t>La </a:t>
            </a:r>
            <a:r>
              <a:rPr lang="pt-BR" b="1" dirty="0" err="1" smtClean="0"/>
              <a:t>Stufa</a:t>
            </a:r>
            <a:r>
              <a:rPr lang="pt-BR" b="1" dirty="0" smtClean="0"/>
              <a:t> – o</a:t>
            </a:r>
            <a:r>
              <a:rPr lang="pt-BR" b="1" dirty="0" smtClean="0">
                <a:solidFill>
                  <a:srgbClr val="FF0000"/>
                </a:solidFill>
              </a:rPr>
              <a:t> Fogão</a:t>
            </a:r>
          </a:p>
          <a:p>
            <a:r>
              <a:rPr lang="pt-BR" b="1" dirty="0" smtClean="0"/>
              <a:t>Il </a:t>
            </a:r>
            <a:r>
              <a:rPr lang="pt-BR" b="1" dirty="0" err="1" smtClean="0"/>
              <a:t>Frigorifero</a:t>
            </a:r>
            <a:r>
              <a:rPr lang="pt-BR" b="1" dirty="0" smtClean="0"/>
              <a:t> – a </a:t>
            </a:r>
            <a:r>
              <a:rPr lang="pt-BR" b="1" dirty="0" smtClean="0">
                <a:solidFill>
                  <a:srgbClr val="FF0000"/>
                </a:solidFill>
              </a:rPr>
              <a:t>Geladeira</a:t>
            </a:r>
          </a:p>
          <a:p>
            <a:r>
              <a:rPr lang="pt-BR" b="1" dirty="0" smtClean="0"/>
              <a:t>L </a:t>
            </a:r>
            <a:r>
              <a:rPr lang="pt-BR" b="1" dirty="0" err="1" smtClean="0"/>
              <a:t>Microonde</a:t>
            </a:r>
            <a:r>
              <a:rPr lang="pt-BR" b="1" dirty="0" smtClean="0"/>
              <a:t> – o </a:t>
            </a:r>
            <a:r>
              <a:rPr lang="pt-BR" b="1" dirty="0" err="1" smtClean="0">
                <a:solidFill>
                  <a:srgbClr val="FF0000"/>
                </a:solidFill>
              </a:rPr>
              <a:t>Microondas</a:t>
            </a:r>
            <a:endParaRPr lang="pt-BR" b="1" dirty="0" smtClean="0">
              <a:solidFill>
                <a:srgbClr val="FF0000"/>
              </a:solidFill>
            </a:endParaRPr>
          </a:p>
          <a:p>
            <a:r>
              <a:rPr lang="pt-BR" b="1" dirty="0" smtClean="0"/>
              <a:t>Il Forno </a:t>
            </a:r>
            <a:r>
              <a:rPr lang="pt-BR" b="1" dirty="0" err="1" smtClean="0"/>
              <a:t>elettrico</a:t>
            </a:r>
            <a:r>
              <a:rPr lang="pt-BR" b="1" dirty="0" smtClean="0"/>
              <a:t> – o </a:t>
            </a:r>
            <a:r>
              <a:rPr lang="pt-BR" b="1" dirty="0" smtClean="0">
                <a:solidFill>
                  <a:srgbClr val="FF0000"/>
                </a:solidFill>
              </a:rPr>
              <a:t>Forno elétrico</a:t>
            </a:r>
          </a:p>
          <a:p>
            <a:r>
              <a:rPr lang="pt-BR" b="1" dirty="0" smtClean="0"/>
              <a:t>La </a:t>
            </a:r>
            <a:r>
              <a:rPr lang="pt-BR" b="1" dirty="0" err="1" smtClean="0"/>
              <a:t>Pandella</a:t>
            </a:r>
            <a:r>
              <a:rPr lang="pt-BR" b="1" dirty="0" smtClean="0"/>
              <a:t> – a </a:t>
            </a:r>
            <a:r>
              <a:rPr lang="pt-BR" b="1" dirty="0" smtClean="0">
                <a:solidFill>
                  <a:srgbClr val="FF0000"/>
                </a:solidFill>
              </a:rPr>
              <a:t>Panela</a:t>
            </a:r>
          </a:p>
          <a:p>
            <a:r>
              <a:rPr lang="pt-BR" b="1" dirty="0" smtClean="0"/>
              <a:t>La </a:t>
            </a:r>
            <a:r>
              <a:rPr lang="pt-BR" b="1" dirty="0" err="1" smtClean="0"/>
              <a:t>Pentola</a:t>
            </a:r>
            <a:r>
              <a:rPr lang="pt-BR" b="1" dirty="0" smtClean="0"/>
              <a:t> a Pressione – a </a:t>
            </a:r>
            <a:r>
              <a:rPr lang="pt-BR" b="1" dirty="0" smtClean="0">
                <a:solidFill>
                  <a:srgbClr val="FF0000"/>
                </a:solidFill>
              </a:rPr>
              <a:t>Panela de Pressão</a:t>
            </a:r>
          </a:p>
          <a:p>
            <a:r>
              <a:rPr lang="pt-BR" b="1" dirty="0" smtClean="0"/>
              <a:t>Il </a:t>
            </a:r>
            <a:r>
              <a:rPr lang="pt-BR" b="1" dirty="0" err="1" smtClean="0"/>
              <a:t>Miscelatore</a:t>
            </a:r>
            <a:r>
              <a:rPr lang="pt-BR" b="1" dirty="0" smtClean="0"/>
              <a:t> – o </a:t>
            </a:r>
            <a:r>
              <a:rPr lang="pt-BR" b="1" dirty="0" smtClean="0">
                <a:solidFill>
                  <a:srgbClr val="FF0000"/>
                </a:solidFill>
              </a:rPr>
              <a:t>Liquidificador</a:t>
            </a:r>
          </a:p>
          <a:p>
            <a:r>
              <a:rPr lang="pt-BR" b="1" dirty="0" smtClean="0"/>
              <a:t>La </a:t>
            </a:r>
            <a:r>
              <a:rPr lang="pt-BR" b="1" dirty="0" err="1" smtClean="0"/>
              <a:t>Tazza</a:t>
            </a:r>
            <a:r>
              <a:rPr lang="pt-BR" b="1" dirty="0" smtClean="0"/>
              <a:t> – a </a:t>
            </a:r>
            <a:r>
              <a:rPr lang="pt-BR" b="1" dirty="0" err="1" smtClean="0">
                <a:solidFill>
                  <a:srgbClr val="FF0000"/>
                </a:solidFill>
              </a:rPr>
              <a:t>Chícara</a:t>
            </a:r>
            <a:endParaRPr lang="pt-BR" b="1" dirty="0" smtClean="0">
              <a:solidFill>
                <a:srgbClr val="FF0000"/>
              </a:solidFill>
            </a:endParaRPr>
          </a:p>
          <a:p>
            <a:r>
              <a:rPr lang="pt-BR" b="1" dirty="0" smtClean="0"/>
              <a:t>Il </a:t>
            </a:r>
            <a:r>
              <a:rPr lang="pt-BR" b="1" dirty="0" err="1" smtClean="0"/>
              <a:t>Bicchiere</a:t>
            </a:r>
            <a:r>
              <a:rPr lang="pt-BR" b="1" dirty="0" smtClean="0"/>
              <a:t> – o </a:t>
            </a:r>
            <a:r>
              <a:rPr lang="pt-BR" b="1" dirty="0" smtClean="0">
                <a:solidFill>
                  <a:srgbClr val="FF0000"/>
                </a:solidFill>
              </a:rPr>
              <a:t>Copo</a:t>
            </a:r>
          </a:p>
          <a:p>
            <a:endParaRPr lang="pt-BR" b="1" dirty="0" smtClean="0"/>
          </a:p>
          <a:p>
            <a:endParaRPr lang="pt-BR" b="1" dirty="0"/>
          </a:p>
          <a:p>
            <a:endParaRPr lang="pt-BR" b="1" dirty="0">
              <a:solidFill>
                <a:srgbClr val="002060"/>
              </a:solidFill>
            </a:endParaRPr>
          </a:p>
          <a:p>
            <a:endParaRPr lang="pt-BR" b="1" dirty="0">
              <a:solidFill>
                <a:srgbClr val="002060"/>
              </a:solidFill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2193230" y="617374"/>
            <a:ext cx="174363" cy="1085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/>
          </a:p>
        </p:txBody>
      </p:sp>
      <p:sp>
        <p:nvSpPr>
          <p:cNvPr id="16" name="CaixaDeTexto 15"/>
          <p:cNvSpPr txBox="1"/>
          <p:nvPr/>
        </p:nvSpPr>
        <p:spPr>
          <a:xfrm>
            <a:off x="4907900" y="2795541"/>
            <a:ext cx="515136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Il </a:t>
            </a:r>
            <a:r>
              <a:rPr lang="pt-BR" b="1" dirty="0" err="1"/>
              <a:t>tagliere</a:t>
            </a:r>
            <a:r>
              <a:rPr lang="pt-BR" b="1" dirty="0"/>
              <a:t> </a:t>
            </a:r>
            <a:r>
              <a:rPr lang="pt-BR" b="1" dirty="0" smtClean="0"/>
              <a:t>- a </a:t>
            </a:r>
            <a:r>
              <a:rPr lang="pt-BR" b="1" dirty="0" smtClean="0">
                <a:solidFill>
                  <a:srgbClr val="FF0000"/>
                </a:solidFill>
              </a:rPr>
              <a:t>Tábua</a:t>
            </a:r>
            <a:endParaRPr lang="pt-BR" b="1" dirty="0">
              <a:solidFill>
                <a:srgbClr val="FF0000"/>
              </a:solidFill>
            </a:endParaRPr>
          </a:p>
          <a:p>
            <a:r>
              <a:rPr lang="pt-BR" b="1" dirty="0"/>
              <a:t>Il </a:t>
            </a:r>
            <a:r>
              <a:rPr lang="pt-BR" b="1" dirty="0" err="1"/>
              <a:t>mestolo</a:t>
            </a:r>
            <a:r>
              <a:rPr lang="pt-BR" b="1" dirty="0"/>
              <a:t> </a:t>
            </a:r>
            <a:r>
              <a:rPr lang="pt-BR" b="1" dirty="0" smtClean="0"/>
              <a:t>– a </a:t>
            </a:r>
            <a:r>
              <a:rPr lang="pt-BR" b="1" dirty="0" smtClean="0">
                <a:solidFill>
                  <a:srgbClr val="FF0000"/>
                </a:solidFill>
              </a:rPr>
              <a:t>Conch</a:t>
            </a:r>
            <a:r>
              <a:rPr lang="pt-BR" b="1" dirty="0" smtClean="0"/>
              <a:t>a</a:t>
            </a:r>
            <a:endParaRPr lang="pt-BR" b="1" dirty="0"/>
          </a:p>
          <a:p>
            <a:r>
              <a:rPr lang="pt-BR" b="1" dirty="0"/>
              <a:t>La </a:t>
            </a:r>
            <a:r>
              <a:rPr lang="pt-BR" b="1" dirty="0" err="1"/>
              <a:t>ciotola</a:t>
            </a:r>
            <a:r>
              <a:rPr lang="pt-BR" b="1" dirty="0"/>
              <a:t> </a:t>
            </a:r>
            <a:r>
              <a:rPr lang="pt-BR" b="1" dirty="0" smtClean="0"/>
              <a:t>– a </a:t>
            </a:r>
            <a:r>
              <a:rPr lang="pt-BR" b="1" dirty="0" err="1" smtClean="0">
                <a:solidFill>
                  <a:srgbClr val="FF0000"/>
                </a:solidFill>
              </a:rPr>
              <a:t>Tijela</a:t>
            </a:r>
            <a:endParaRPr lang="pt-BR" b="1" dirty="0">
              <a:solidFill>
                <a:srgbClr val="FF0000"/>
              </a:solidFill>
            </a:endParaRPr>
          </a:p>
          <a:p>
            <a:r>
              <a:rPr lang="pt-BR" b="1" dirty="0"/>
              <a:t>Il </a:t>
            </a:r>
            <a:r>
              <a:rPr lang="pt-BR" b="1" dirty="0" err="1"/>
              <a:t>setaccio</a:t>
            </a:r>
            <a:r>
              <a:rPr lang="pt-BR" b="1" dirty="0"/>
              <a:t>  - </a:t>
            </a:r>
            <a:r>
              <a:rPr lang="pt-BR" b="1" dirty="0" smtClean="0"/>
              <a:t>a </a:t>
            </a:r>
            <a:r>
              <a:rPr lang="pt-BR" b="1" dirty="0" smtClean="0">
                <a:solidFill>
                  <a:srgbClr val="FF0000"/>
                </a:solidFill>
              </a:rPr>
              <a:t>Peneira</a:t>
            </a:r>
            <a:endParaRPr lang="pt-BR" b="1" dirty="0">
              <a:solidFill>
                <a:srgbClr val="FF0000"/>
              </a:solidFill>
            </a:endParaRPr>
          </a:p>
          <a:p>
            <a:r>
              <a:rPr lang="pt-BR" b="1" dirty="0"/>
              <a:t>La </a:t>
            </a:r>
            <a:r>
              <a:rPr lang="pt-BR" b="1" dirty="0" err="1"/>
              <a:t>frusta</a:t>
            </a:r>
            <a:r>
              <a:rPr lang="pt-BR" b="1" dirty="0"/>
              <a:t> – </a:t>
            </a:r>
            <a:r>
              <a:rPr lang="pt-BR" b="1" dirty="0" smtClean="0"/>
              <a:t>o </a:t>
            </a:r>
            <a:r>
              <a:rPr lang="pt-BR" b="1" dirty="0" err="1" smtClean="0">
                <a:solidFill>
                  <a:srgbClr val="FF0000"/>
                </a:solidFill>
              </a:rPr>
              <a:t>Batetor</a:t>
            </a:r>
            <a:r>
              <a:rPr lang="pt-BR" b="1" dirty="0" smtClean="0">
                <a:solidFill>
                  <a:srgbClr val="FF0000"/>
                </a:solidFill>
              </a:rPr>
              <a:t> </a:t>
            </a:r>
            <a:endParaRPr lang="pt-BR" b="1" dirty="0">
              <a:solidFill>
                <a:srgbClr val="FF0000"/>
              </a:solidFill>
            </a:endParaRPr>
          </a:p>
          <a:p>
            <a:r>
              <a:rPr lang="pt-BR" b="1" dirty="0" err="1"/>
              <a:t>Lo</a:t>
            </a:r>
            <a:r>
              <a:rPr lang="pt-BR" b="1" dirty="0"/>
              <a:t> </a:t>
            </a:r>
            <a:r>
              <a:rPr lang="pt-BR" b="1" dirty="0" err="1"/>
              <a:t>sbattitore</a:t>
            </a:r>
            <a:r>
              <a:rPr lang="pt-BR" b="1" dirty="0"/>
              <a:t> – </a:t>
            </a:r>
            <a:r>
              <a:rPr lang="pt-BR" b="1" dirty="0" smtClean="0"/>
              <a:t>a </a:t>
            </a:r>
            <a:r>
              <a:rPr lang="pt-BR" b="1" dirty="0" smtClean="0">
                <a:solidFill>
                  <a:srgbClr val="FF0000"/>
                </a:solidFill>
              </a:rPr>
              <a:t>Batedeira </a:t>
            </a:r>
            <a:r>
              <a:rPr lang="pt-BR" b="1" dirty="0">
                <a:solidFill>
                  <a:srgbClr val="FF0000"/>
                </a:solidFill>
              </a:rPr>
              <a:t>elétrica</a:t>
            </a:r>
          </a:p>
          <a:p>
            <a:r>
              <a:rPr lang="pt-BR" b="1" dirty="0" err="1"/>
              <a:t>Lo</a:t>
            </a:r>
            <a:r>
              <a:rPr lang="pt-BR" b="1" dirty="0"/>
              <a:t> </a:t>
            </a:r>
            <a:r>
              <a:rPr lang="pt-BR" b="1" dirty="0" err="1"/>
              <a:t>schiacciapatate</a:t>
            </a:r>
            <a:r>
              <a:rPr lang="pt-BR" b="1" dirty="0"/>
              <a:t> – </a:t>
            </a:r>
            <a:r>
              <a:rPr lang="pt-BR" b="1" dirty="0" smtClean="0"/>
              <a:t>o </a:t>
            </a:r>
            <a:r>
              <a:rPr lang="pt-BR" b="1" dirty="0" smtClean="0">
                <a:solidFill>
                  <a:srgbClr val="FF0000"/>
                </a:solidFill>
              </a:rPr>
              <a:t>amassador </a:t>
            </a:r>
            <a:r>
              <a:rPr lang="pt-BR" b="1" dirty="0">
                <a:solidFill>
                  <a:srgbClr val="FF0000"/>
                </a:solidFill>
              </a:rPr>
              <a:t>de batatas</a:t>
            </a:r>
          </a:p>
          <a:p>
            <a:r>
              <a:rPr lang="pt-BR" b="1" dirty="0"/>
              <a:t>Il </a:t>
            </a:r>
            <a:r>
              <a:rPr lang="pt-BR" b="1" dirty="0" err="1"/>
              <a:t>pelapatate</a:t>
            </a:r>
            <a:r>
              <a:rPr lang="pt-BR" b="1" dirty="0"/>
              <a:t> – </a:t>
            </a:r>
            <a:r>
              <a:rPr lang="pt-BR" b="1" dirty="0" smtClean="0"/>
              <a:t>o </a:t>
            </a:r>
            <a:r>
              <a:rPr lang="pt-BR" b="1" dirty="0" smtClean="0">
                <a:solidFill>
                  <a:srgbClr val="FF0000"/>
                </a:solidFill>
              </a:rPr>
              <a:t>descascador</a:t>
            </a:r>
            <a:endParaRPr lang="pt-BR" b="1" dirty="0">
              <a:solidFill>
                <a:srgbClr val="FF0000"/>
              </a:solidFill>
            </a:endParaRPr>
          </a:p>
          <a:p>
            <a:r>
              <a:rPr lang="pt-BR" b="1" dirty="0"/>
              <a:t>La </a:t>
            </a:r>
            <a:r>
              <a:rPr lang="pt-BR" b="1" dirty="0" err="1"/>
              <a:t>bilancia</a:t>
            </a:r>
            <a:r>
              <a:rPr lang="pt-BR" b="1" dirty="0"/>
              <a:t> – </a:t>
            </a:r>
            <a:r>
              <a:rPr lang="pt-BR" b="1" dirty="0" smtClean="0"/>
              <a:t>a </a:t>
            </a:r>
            <a:r>
              <a:rPr lang="pt-BR" b="1" dirty="0" smtClean="0">
                <a:solidFill>
                  <a:srgbClr val="FF0000"/>
                </a:solidFill>
              </a:rPr>
              <a:t>balança</a:t>
            </a:r>
            <a:endParaRPr lang="pt-BR" b="1" dirty="0">
              <a:solidFill>
                <a:srgbClr val="FF0000"/>
              </a:solidFill>
            </a:endParaRPr>
          </a:p>
        </p:txBody>
      </p:sp>
      <p:pic>
        <p:nvPicPr>
          <p:cNvPr id="17" name="Imagem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8020"/>
            <a:ext cx="3621901" cy="24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110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="" xmlns:a16="http://schemas.microsoft.com/office/drawing/2014/main" id="{66E9E583-41D1-4C57-B054-C65D2ACF67F2}"/>
              </a:ext>
            </a:extLst>
          </p:cNvPr>
          <p:cNvSpPr txBox="1"/>
          <p:nvPr/>
        </p:nvSpPr>
        <p:spPr>
          <a:xfrm>
            <a:off x="4639590" y="902154"/>
            <a:ext cx="4110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/>
              <a:t>MODULO TRANTASETTE</a:t>
            </a:r>
          </a:p>
          <a:p>
            <a:pPr algn="ctr"/>
            <a:r>
              <a:rPr lang="pt-BR" b="1" dirty="0" smtClean="0"/>
              <a:t>FACCIAMO </a:t>
            </a:r>
            <a:r>
              <a:rPr lang="pt-BR" b="1" dirty="0" smtClean="0"/>
              <a:t>UN </a:t>
            </a:r>
            <a:r>
              <a:rPr lang="pt-BR" b="1" dirty="0" smtClean="0"/>
              <a:t>CAFFÈ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="" xmlns:a16="http://schemas.microsoft.com/office/drawing/2014/main" id="{7167E2BE-4B7E-4280-9341-9420C66C58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97244" y="6174384"/>
            <a:ext cx="994756" cy="683616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="" xmlns:a16="http://schemas.microsoft.com/office/drawing/2014/main" id="{DEC5A90C-A7C0-4FE3-B4D0-944FC07BDBC3}"/>
              </a:ext>
            </a:extLst>
          </p:cNvPr>
          <p:cNvSpPr txBox="1"/>
          <p:nvPr/>
        </p:nvSpPr>
        <p:spPr>
          <a:xfrm>
            <a:off x="4736984" y="186000"/>
            <a:ext cx="38421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L’ITALIANO ALL”UNIVERSITÀ</a:t>
            </a:r>
            <a:endParaRPr lang="pt-BR" b="1" dirty="0"/>
          </a:p>
          <a:p>
            <a:pPr algn="ctr"/>
            <a:r>
              <a:rPr lang="pt-BR" sz="1400" b="1" dirty="0" smtClean="0"/>
              <a:t>Corso </a:t>
            </a:r>
            <a:r>
              <a:rPr lang="pt-BR" sz="1400" b="1" dirty="0" err="1" smtClean="0"/>
              <a:t>di</a:t>
            </a:r>
            <a:r>
              <a:rPr lang="pt-BR" sz="1400" b="1" dirty="0" smtClean="0"/>
              <a:t> </a:t>
            </a:r>
            <a:r>
              <a:rPr lang="pt-BR" sz="1400" b="1" dirty="0" err="1" smtClean="0"/>
              <a:t>Conversazione</a:t>
            </a:r>
            <a:endParaRPr lang="pt-BR" sz="1400" b="1" dirty="0"/>
          </a:p>
        </p:txBody>
      </p:sp>
      <p:sp>
        <p:nvSpPr>
          <p:cNvPr id="4" name="Retângulo 3"/>
          <p:cNvSpPr/>
          <p:nvPr/>
        </p:nvSpPr>
        <p:spPr>
          <a:xfrm>
            <a:off x="1240189" y="2398358"/>
            <a:ext cx="93249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BR" dirty="0"/>
          </a:p>
        </p:txBody>
      </p:sp>
      <p:sp>
        <p:nvSpPr>
          <p:cNvPr id="3" name="CaixaDeTexto 2"/>
          <p:cNvSpPr txBox="1"/>
          <p:nvPr/>
        </p:nvSpPr>
        <p:spPr>
          <a:xfrm>
            <a:off x="2193230" y="617374"/>
            <a:ext cx="174363" cy="1085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/>
          </a:p>
        </p:txBody>
      </p:sp>
      <p:pic>
        <p:nvPicPr>
          <p:cNvPr id="17" name="Imagem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35155" y="0"/>
            <a:ext cx="2956845" cy="1971229"/>
          </a:xfrm>
          <a:prstGeom prst="rect">
            <a:avLst/>
          </a:prstGeom>
        </p:spPr>
      </p:pic>
      <p:sp>
        <p:nvSpPr>
          <p:cNvPr id="9" name="Retângulo 8"/>
          <p:cNvSpPr/>
          <p:nvPr/>
        </p:nvSpPr>
        <p:spPr>
          <a:xfrm>
            <a:off x="4826408" y="1863325"/>
            <a:ext cx="612814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b="1" dirty="0"/>
              <a:t>Shakerato, al ghiaccio o crema al caffè: tutti i gusti estivi del caffè</a:t>
            </a:r>
            <a:endParaRPr lang="it-IT" dirty="0"/>
          </a:p>
          <a:p>
            <a:pPr algn="just"/>
            <a:r>
              <a:rPr lang="it-IT" dirty="0"/>
              <a:t/>
            </a:r>
            <a:br>
              <a:rPr lang="it-IT" dirty="0"/>
            </a:br>
            <a:r>
              <a:rPr lang="it-IT" dirty="0"/>
              <a:t>Il </a:t>
            </a:r>
            <a:r>
              <a:rPr lang="it-IT" b="1" dirty="0"/>
              <a:t>caffè shakerato</a:t>
            </a:r>
            <a:r>
              <a:rPr lang="it-IT" dirty="0"/>
              <a:t> è una bevanda estiva a base di espresso, zucchero, ghiaccio e latte. Il caffè shakerato ha un sapore intenso e rinfrescante, ideale per le giornate calde. Il </a:t>
            </a:r>
            <a:r>
              <a:rPr lang="it-IT" b="1" dirty="0"/>
              <a:t>caffè al ghiaccio</a:t>
            </a:r>
            <a:r>
              <a:rPr lang="it-IT" dirty="0"/>
              <a:t> è una bevanda estiva a base di espresso e ghiaccio, che può essere preparata aggiungendo semplicemente l'espresso al bicchiere del ghiaccio</a:t>
            </a:r>
            <a:r>
              <a:rPr lang="it-IT" dirty="0" smtClean="0"/>
              <a:t>.</a:t>
            </a:r>
          </a:p>
          <a:p>
            <a:pPr algn="just"/>
            <a:endParaRPr lang="it-IT" dirty="0"/>
          </a:p>
          <a:p>
            <a:pPr algn="just"/>
            <a:r>
              <a:rPr lang="it-IT" dirty="0" smtClean="0"/>
              <a:t> </a:t>
            </a:r>
            <a:r>
              <a:rPr lang="it-IT" dirty="0"/>
              <a:t>La </a:t>
            </a:r>
            <a:r>
              <a:rPr lang="it-IT" b="1" dirty="0"/>
              <a:t>crema al caffè</a:t>
            </a:r>
            <a:r>
              <a:rPr lang="it-IT" dirty="0"/>
              <a:t> è una bevanda estiva a base di panna fresca, caffè e zucchero, servita con una spolverata di cacao o chicchi di caffè in superficie.</a:t>
            </a:r>
          </a:p>
          <a:p>
            <a:endParaRPr lang="it-IT" dirty="0"/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4"/>
          <a:srcRect t="18756" b="60980"/>
          <a:stretch/>
        </p:blipFill>
        <p:spPr>
          <a:xfrm>
            <a:off x="282561" y="811467"/>
            <a:ext cx="4337448" cy="1771557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2561" y="2639643"/>
            <a:ext cx="4297336" cy="37098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17842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="" xmlns:a16="http://schemas.microsoft.com/office/drawing/2014/main" id="{66E9E583-41D1-4C57-B054-C65D2ACF67F2}"/>
              </a:ext>
            </a:extLst>
          </p:cNvPr>
          <p:cNvSpPr txBox="1"/>
          <p:nvPr/>
        </p:nvSpPr>
        <p:spPr>
          <a:xfrm>
            <a:off x="4602975" y="1015634"/>
            <a:ext cx="4110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/>
              <a:t>MODULO TRANTASETTE</a:t>
            </a:r>
          </a:p>
          <a:p>
            <a:pPr algn="ctr"/>
            <a:r>
              <a:rPr lang="pt-BR" b="1" dirty="0" smtClean="0"/>
              <a:t>FACCIAMO </a:t>
            </a:r>
            <a:r>
              <a:rPr lang="pt-BR" b="1" dirty="0" smtClean="0"/>
              <a:t>UN </a:t>
            </a:r>
            <a:r>
              <a:rPr lang="pt-BR" b="1" dirty="0" smtClean="0"/>
              <a:t>CAFFÈ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="" xmlns:a16="http://schemas.microsoft.com/office/drawing/2014/main" id="{7167E2BE-4B7E-4280-9341-9420C66C58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97244" y="6174384"/>
            <a:ext cx="994756" cy="683616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="" xmlns:a16="http://schemas.microsoft.com/office/drawing/2014/main" id="{DEC5A90C-A7C0-4FE3-B4D0-944FC07BDBC3}"/>
              </a:ext>
            </a:extLst>
          </p:cNvPr>
          <p:cNvSpPr txBox="1"/>
          <p:nvPr/>
        </p:nvSpPr>
        <p:spPr>
          <a:xfrm>
            <a:off x="4736984" y="186000"/>
            <a:ext cx="38421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L’ITALIANO ALL”UNIVERSITÀ</a:t>
            </a:r>
            <a:endParaRPr lang="pt-BR" b="1" dirty="0"/>
          </a:p>
          <a:p>
            <a:pPr algn="ctr"/>
            <a:r>
              <a:rPr lang="pt-BR" sz="1400" b="1" dirty="0" smtClean="0"/>
              <a:t>Corso </a:t>
            </a:r>
            <a:r>
              <a:rPr lang="pt-BR" sz="1400" b="1" dirty="0" err="1" smtClean="0"/>
              <a:t>di</a:t>
            </a:r>
            <a:r>
              <a:rPr lang="pt-BR" sz="1400" b="1" dirty="0" smtClean="0"/>
              <a:t> </a:t>
            </a:r>
            <a:r>
              <a:rPr lang="pt-BR" sz="1400" b="1" dirty="0" err="1" smtClean="0"/>
              <a:t>Conversazione</a:t>
            </a:r>
            <a:endParaRPr lang="pt-BR" sz="1400" b="1" dirty="0"/>
          </a:p>
        </p:txBody>
      </p:sp>
      <p:sp>
        <p:nvSpPr>
          <p:cNvPr id="4" name="Retângulo 3"/>
          <p:cNvSpPr/>
          <p:nvPr/>
        </p:nvSpPr>
        <p:spPr>
          <a:xfrm>
            <a:off x="1240189" y="2398358"/>
            <a:ext cx="93249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BR" dirty="0"/>
          </a:p>
        </p:txBody>
      </p:sp>
      <p:sp>
        <p:nvSpPr>
          <p:cNvPr id="3" name="CaixaDeTexto 2"/>
          <p:cNvSpPr txBox="1"/>
          <p:nvPr/>
        </p:nvSpPr>
        <p:spPr>
          <a:xfrm>
            <a:off x="2193230" y="617374"/>
            <a:ext cx="174363" cy="1085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/>
          </a:p>
        </p:txBody>
      </p:sp>
      <p:pic>
        <p:nvPicPr>
          <p:cNvPr id="17" name="Imagem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35155" y="0"/>
            <a:ext cx="2956845" cy="1971229"/>
          </a:xfrm>
          <a:prstGeom prst="rect">
            <a:avLst/>
          </a:prstGeom>
        </p:spPr>
      </p:pic>
      <p:sp>
        <p:nvSpPr>
          <p:cNvPr id="9" name="Retângulo 8"/>
          <p:cNvSpPr/>
          <p:nvPr/>
        </p:nvSpPr>
        <p:spPr>
          <a:xfrm>
            <a:off x="5069102" y="2335320"/>
            <a:ext cx="569005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b="1" dirty="0"/>
              <a:t>Caffè ginseng, americano e corretto: sfumature di gusto</a:t>
            </a:r>
            <a:endParaRPr lang="it-IT" dirty="0"/>
          </a:p>
          <a:p>
            <a:pPr algn="just"/>
            <a:r>
              <a:rPr lang="it-IT" dirty="0"/>
              <a:t/>
            </a:r>
            <a:br>
              <a:rPr lang="it-IT" dirty="0"/>
            </a:br>
            <a:r>
              <a:rPr lang="it-IT" dirty="0"/>
              <a:t>Il </a:t>
            </a:r>
            <a:r>
              <a:rPr lang="it-IT" b="1" dirty="0"/>
              <a:t>caffè al ginseng</a:t>
            </a:r>
            <a:r>
              <a:rPr lang="it-IT" dirty="0"/>
              <a:t> è una bevanda a base di caffè, latte, zucchero e radice di ginseng, che si prepara con </a:t>
            </a:r>
            <a:r>
              <a:rPr lang="it-IT" dirty="0" smtClean="0"/>
              <a:t>le cialde per le macchinette </a:t>
            </a:r>
            <a:r>
              <a:rPr lang="it-IT" dirty="0"/>
              <a:t> o con preparati in polvere. </a:t>
            </a:r>
            <a:endParaRPr lang="it-IT" dirty="0" smtClean="0"/>
          </a:p>
          <a:p>
            <a:pPr algn="just"/>
            <a:endParaRPr lang="it-IT" dirty="0"/>
          </a:p>
          <a:p>
            <a:pPr algn="just"/>
            <a:r>
              <a:rPr lang="it-IT" dirty="0" smtClean="0"/>
              <a:t>Il</a:t>
            </a:r>
            <a:r>
              <a:rPr lang="it-IT" dirty="0"/>
              <a:t> </a:t>
            </a:r>
            <a:r>
              <a:rPr lang="it-IT" b="1" dirty="0"/>
              <a:t>caffè americano</a:t>
            </a:r>
            <a:r>
              <a:rPr lang="it-IT" dirty="0"/>
              <a:t> è un caffè preparato con un espresso diluito con acqua calda, servito in una tazza grande. </a:t>
            </a:r>
            <a:endParaRPr lang="it-IT" dirty="0" smtClean="0"/>
          </a:p>
          <a:p>
            <a:pPr algn="just"/>
            <a:endParaRPr lang="it-IT" dirty="0"/>
          </a:p>
          <a:p>
            <a:pPr algn="just"/>
            <a:r>
              <a:rPr lang="it-IT" dirty="0" smtClean="0"/>
              <a:t>Il</a:t>
            </a:r>
            <a:r>
              <a:rPr lang="it-IT" dirty="0"/>
              <a:t> </a:t>
            </a:r>
            <a:r>
              <a:rPr lang="it-IT" b="1" dirty="0"/>
              <a:t>caffè corretto</a:t>
            </a:r>
            <a:r>
              <a:rPr lang="it-IT" dirty="0"/>
              <a:t>, o espresso corretto, è un espresso con aggiunta di liquore, solitamente grappa, sambuca o brandy.</a:t>
            </a:r>
          </a:p>
          <a:p>
            <a:pPr algn="just"/>
            <a:r>
              <a:rPr lang="it-IT" dirty="0"/>
              <a:t> </a:t>
            </a:r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4"/>
          <a:srcRect t="18756" b="60980"/>
          <a:stretch/>
        </p:blipFill>
        <p:spPr>
          <a:xfrm>
            <a:off x="282561" y="811467"/>
            <a:ext cx="4337448" cy="1700997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2561" y="2550809"/>
            <a:ext cx="4337448" cy="37098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81587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="" xmlns:a16="http://schemas.microsoft.com/office/drawing/2014/main" id="{66E9E583-41D1-4C57-B054-C65D2ACF67F2}"/>
              </a:ext>
            </a:extLst>
          </p:cNvPr>
          <p:cNvSpPr txBox="1"/>
          <p:nvPr/>
        </p:nvSpPr>
        <p:spPr>
          <a:xfrm>
            <a:off x="4639590" y="902154"/>
            <a:ext cx="4110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/>
              <a:t>MODULO TRANTASETTE</a:t>
            </a:r>
          </a:p>
          <a:p>
            <a:pPr algn="ctr"/>
            <a:r>
              <a:rPr lang="pt-BR" b="1" dirty="0" smtClean="0"/>
              <a:t>FACCIAMO </a:t>
            </a:r>
            <a:r>
              <a:rPr lang="pt-BR" b="1" dirty="0" smtClean="0"/>
              <a:t>UN </a:t>
            </a:r>
            <a:r>
              <a:rPr lang="pt-BR" b="1" dirty="0" smtClean="0"/>
              <a:t>CAFFÈ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="" xmlns:a16="http://schemas.microsoft.com/office/drawing/2014/main" id="{7167E2BE-4B7E-4280-9341-9420C66C58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97244" y="6174384"/>
            <a:ext cx="994756" cy="683616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="" xmlns:a16="http://schemas.microsoft.com/office/drawing/2014/main" id="{DEC5A90C-A7C0-4FE3-B4D0-944FC07BDBC3}"/>
              </a:ext>
            </a:extLst>
          </p:cNvPr>
          <p:cNvSpPr txBox="1"/>
          <p:nvPr/>
        </p:nvSpPr>
        <p:spPr>
          <a:xfrm>
            <a:off x="4736984" y="186000"/>
            <a:ext cx="38421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L’ITALIANO ALL”UNIVERSITÀ</a:t>
            </a:r>
            <a:endParaRPr lang="pt-BR" b="1" dirty="0"/>
          </a:p>
          <a:p>
            <a:pPr algn="ctr"/>
            <a:r>
              <a:rPr lang="pt-BR" sz="1400" b="1" dirty="0" smtClean="0"/>
              <a:t>Corso </a:t>
            </a:r>
            <a:r>
              <a:rPr lang="pt-BR" sz="1400" b="1" dirty="0" err="1" smtClean="0"/>
              <a:t>di</a:t>
            </a:r>
            <a:r>
              <a:rPr lang="pt-BR" sz="1400" b="1" dirty="0" smtClean="0"/>
              <a:t> </a:t>
            </a:r>
            <a:r>
              <a:rPr lang="pt-BR" sz="1400" b="1" dirty="0" err="1" smtClean="0"/>
              <a:t>Conversazione</a:t>
            </a:r>
            <a:endParaRPr lang="pt-BR" sz="1400" b="1" dirty="0"/>
          </a:p>
        </p:txBody>
      </p:sp>
      <p:sp>
        <p:nvSpPr>
          <p:cNvPr id="4" name="Retângulo 3"/>
          <p:cNvSpPr/>
          <p:nvPr/>
        </p:nvSpPr>
        <p:spPr>
          <a:xfrm>
            <a:off x="1240189" y="2398358"/>
            <a:ext cx="93249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BR" dirty="0"/>
          </a:p>
        </p:txBody>
      </p:sp>
      <p:sp>
        <p:nvSpPr>
          <p:cNvPr id="3" name="CaixaDeTexto 2"/>
          <p:cNvSpPr txBox="1"/>
          <p:nvPr/>
        </p:nvSpPr>
        <p:spPr>
          <a:xfrm>
            <a:off x="2193230" y="617374"/>
            <a:ext cx="174363" cy="1085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/>
          </a:p>
        </p:txBody>
      </p:sp>
      <p:pic>
        <p:nvPicPr>
          <p:cNvPr id="17" name="Imagem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35155" y="0"/>
            <a:ext cx="2956845" cy="1971229"/>
          </a:xfrm>
          <a:prstGeom prst="rect">
            <a:avLst/>
          </a:prstGeom>
        </p:spPr>
      </p:pic>
      <p:sp>
        <p:nvSpPr>
          <p:cNvPr id="13" name="CaixaDeTexto 12"/>
          <p:cNvSpPr txBox="1"/>
          <p:nvPr/>
        </p:nvSpPr>
        <p:spPr>
          <a:xfrm>
            <a:off x="5330090" y="1810649"/>
            <a:ext cx="481091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b="1" dirty="0"/>
              <a:t>Cos'è la brioche</a:t>
            </a:r>
            <a:r>
              <a:rPr lang="it-IT" b="1" dirty="0" smtClean="0"/>
              <a:t>?</a:t>
            </a:r>
          </a:p>
          <a:p>
            <a:pPr algn="just"/>
            <a:endParaRPr lang="it-IT" b="1" dirty="0"/>
          </a:p>
          <a:p>
            <a:pPr algn="just"/>
            <a:r>
              <a:rPr lang="it-IT" dirty="0"/>
              <a:t>La vera brioche francese è un dolce lievitato preparato con burro, farina, zucchero, uova, lievito, acqua e strutto. Presenta una maggiore quantità di burro e zucchero rispetto ai suoi "colleghi" ed è più soffice e gonfia. La sua forma è </a:t>
            </a:r>
            <a:r>
              <a:rPr lang="it-IT" b="1" dirty="0"/>
              <a:t>tondeggiante</a:t>
            </a:r>
            <a:r>
              <a:rPr lang="it-IT" dirty="0"/>
              <a:t> e spesso presenta una pallina di impasto sulla superficie, similmente a una </a:t>
            </a:r>
            <a:r>
              <a:rPr lang="it-IT" b="1" dirty="0"/>
              <a:t>brioche siciliana col tuppo</a:t>
            </a:r>
            <a:r>
              <a:rPr lang="it-IT" dirty="0" smtClean="0"/>
              <a:t>.</a:t>
            </a:r>
          </a:p>
          <a:p>
            <a:pPr algn="just"/>
            <a:endParaRPr lang="it-IT" dirty="0"/>
          </a:p>
          <a:p>
            <a:pPr algn="just"/>
            <a:r>
              <a:rPr lang="it-IT" dirty="0" smtClean="0"/>
              <a:t> </a:t>
            </a:r>
            <a:r>
              <a:rPr lang="it-IT" dirty="0"/>
              <a:t>La brioche alla francese può essere vuota oppure </a:t>
            </a:r>
            <a:r>
              <a:rPr lang="it-IT" b="1" dirty="0"/>
              <a:t>farcita</a:t>
            </a:r>
            <a:r>
              <a:rPr lang="it-IT" dirty="0"/>
              <a:t> con creme, cioccolata, marmellate e confetture, mentre </a:t>
            </a:r>
            <a:r>
              <a:rPr lang="it-IT" dirty="0" smtClean="0"/>
              <a:t>quella siciliana viene </a:t>
            </a:r>
            <a:r>
              <a:rPr lang="it-IT" dirty="0"/>
              <a:t>inzuppata o farcita con </a:t>
            </a:r>
            <a:r>
              <a:rPr lang="it-IT" b="1" dirty="0"/>
              <a:t>granita</a:t>
            </a:r>
            <a:r>
              <a:rPr lang="it-IT" dirty="0"/>
              <a:t> e </a:t>
            </a:r>
            <a:r>
              <a:rPr lang="it-IT" b="1" dirty="0"/>
              <a:t>gelato</a:t>
            </a:r>
            <a:r>
              <a:rPr lang="it-IT" dirty="0"/>
              <a:t>.</a:t>
            </a:r>
          </a:p>
          <a:p>
            <a:endParaRPr lang="pt-BR" dirty="0"/>
          </a:p>
        </p:txBody>
      </p:sp>
      <p:pic>
        <p:nvPicPr>
          <p:cNvPr id="14" name="Imagem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554" y="3131045"/>
            <a:ext cx="4337448" cy="33851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Imagem 15"/>
          <p:cNvPicPr>
            <a:picLocks noChangeAspect="1"/>
          </p:cNvPicPr>
          <p:nvPr/>
        </p:nvPicPr>
        <p:blipFill rotWithShape="1">
          <a:blip r:embed="rId5"/>
          <a:srcRect t="18756" b="60980"/>
          <a:stretch/>
        </p:blipFill>
        <p:spPr>
          <a:xfrm>
            <a:off x="196554" y="1391101"/>
            <a:ext cx="4337448" cy="1685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490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="" xmlns:a16="http://schemas.microsoft.com/office/drawing/2014/main" id="{66E9E583-41D1-4C57-B054-C65D2ACF67F2}"/>
              </a:ext>
            </a:extLst>
          </p:cNvPr>
          <p:cNvSpPr txBox="1"/>
          <p:nvPr/>
        </p:nvSpPr>
        <p:spPr>
          <a:xfrm>
            <a:off x="4639590" y="902154"/>
            <a:ext cx="4110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/>
              <a:t>MODULO TRANTASETTE</a:t>
            </a:r>
          </a:p>
          <a:p>
            <a:pPr algn="ctr"/>
            <a:r>
              <a:rPr lang="pt-BR" b="1" dirty="0" smtClean="0"/>
              <a:t>FACCIAMO </a:t>
            </a:r>
            <a:r>
              <a:rPr lang="pt-BR" b="1" dirty="0" smtClean="0"/>
              <a:t>UN </a:t>
            </a:r>
            <a:r>
              <a:rPr lang="pt-BR" b="1" dirty="0" smtClean="0"/>
              <a:t>CAFFÈ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="" xmlns:a16="http://schemas.microsoft.com/office/drawing/2014/main" id="{7167E2BE-4B7E-4280-9341-9420C66C58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97244" y="6174384"/>
            <a:ext cx="994756" cy="683616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="" xmlns:a16="http://schemas.microsoft.com/office/drawing/2014/main" id="{DEC5A90C-A7C0-4FE3-B4D0-944FC07BDBC3}"/>
              </a:ext>
            </a:extLst>
          </p:cNvPr>
          <p:cNvSpPr txBox="1"/>
          <p:nvPr/>
        </p:nvSpPr>
        <p:spPr>
          <a:xfrm>
            <a:off x="4736984" y="186000"/>
            <a:ext cx="38421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L’ITALIANO ALL”UNIVERSITÀ</a:t>
            </a:r>
            <a:endParaRPr lang="pt-BR" b="1" dirty="0"/>
          </a:p>
          <a:p>
            <a:pPr algn="ctr"/>
            <a:r>
              <a:rPr lang="pt-BR" sz="1400" b="1" dirty="0" smtClean="0"/>
              <a:t>Corso </a:t>
            </a:r>
            <a:r>
              <a:rPr lang="pt-BR" sz="1400" b="1" dirty="0" err="1" smtClean="0"/>
              <a:t>di</a:t>
            </a:r>
            <a:r>
              <a:rPr lang="pt-BR" sz="1400" b="1" dirty="0" smtClean="0"/>
              <a:t> </a:t>
            </a:r>
            <a:r>
              <a:rPr lang="pt-BR" sz="1400" b="1" dirty="0" err="1" smtClean="0"/>
              <a:t>Conversazione</a:t>
            </a:r>
            <a:endParaRPr lang="pt-BR" sz="1400" b="1" dirty="0"/>
          </a:p>
        </p:txBody>
      </p:sp>
      <p:sp>
        <p:nvSpPr>
          <p:cNvPr id="4" name="Retângulo 3"/>
          <p:cNvSpPr/>
          <p:nvPr/>
        </p:nvSpPr>
        <p:spPr>
          <a:xfrm>
            <a:off x="1240189" y="2398358"/>
            <a:ext cx="93249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BR" dirty="0"/>
          </a:p>
        </p:txBody>
      </p:sp>
      <p:sp>
        <p:nvSpPr>
          <p:cNvPr id="3" name="CaixaDeTexto 2"/>
          <p:cNvSpPr txBox="1"/>
          <p:nvPr/>
        </p:nvSpPr>
        <p:spPr>
          <a:xfrm>
            <a:off x="2193230" y="617374"/>
            <a:ext cx="174363" cy="1085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/>
          </a:p>
        </p:txBody>
      </p:sp>
      <p:pic>
        <p:nvPicPr>
          <p:cNvPr id="17" name="Imagem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35155" y="0"/>
            <a:ext cx="2956845" cy="1971229"/>
          </a:xfrm>
          <a:prstGeom prst="rect">
            <a:avLst/>
          </a:prstGeom>
        </p:spPr>
      </p:pic>
      <p:sp>
        <p:nvSpPr>
          <p:cNvPr id="13" name="CaixaDeTexto 12"/>
          <p:cNvSpPr txBox="1"/>
          <p:nvPr/>
        </p:nvSpPr>
        <p:spPr>
          <a:xfrm>
            <a:off x="4996804" y="2102608"/>
            <a:ext cx="481091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Cos'è il cornetto</a:t>
            </a:r>
            <a:r>
              <a:rPr lang="it-IT" b="1" dirty="0" smtClean="0"/>
              <a:t>?</a:t>
            </a:r>
          </a:p>
          <a:p>
            <a:endParaRPr lang="it-IT" b="1" dirty="0"/>
          </a:p>
          <a:p>
            <a:pPr algn="just"/>
            <a:r>
              <a:rPr lang="it-IT" dirty="0"/>
              <a:t>Il cornetto all'italiana deriva da un dolce tipico </a:t>
            </a:r>
            <a:r>
              <a:rPr lang="it-IT" b="1" dirty="0"/>
              <a:t>viennese</a:t>
            </a:r>
            <a:r>
              <a:rPr lang="it-IT" dirty="0"/>
              <a:t>: si tratta del </a:t>
            </a:r>
            <a:r>
              <a:rPr lang="it-IT" b="1" dirty="0"/>
              <a:t>kipfel</a:t>
            </a:r>
            <a:r>
              <a:rPr lang="it-IT" dirty="0"/>
              <a:t>, una specialità sia dolce che salata, a forma di </a:t>
            </a:r>
            <a:r>
              <a:rPr lang="it-IT" b="1" dirty="0"/>
              <a:t>mezzaluna</a:t>
            </a:r>
            <a:r>
              <a:rPr lang="it-IT" dirty="0"/>
              <a:t>. Pare che il kipfel sia arrivato in Italia nel </a:t>
            </a:r>
            <a:r>
              <a:rPr lang="it-IT" b="1" dirty="0"/>
              <a:t>1683</a:t>
            </a:r>
            <a:r>
              <a:rPr lang="it-IT" dirty="0"/>
              <a:t>, periodo di scambi commerciali tra la Repubblica di Venezia e Vienna, e che si trasformò quindi in cornetto grazie all'intervento dei pasticceri veneti. </a:t>
            </a:r>
            <a:endParaRPr lang="it-IT" dirty="0" smtClean="0"/>
          </a:p>
          <a:p>
            <a:pPr algn="just"/>
            <a:endParaRPr lang="it-IT" dirty="0"/>
          </a:p>
          <a:p>
            <a:pPr algn="just"/>
            <a:r>
              <a:rPr lang="it-IT" dirty="0" smtClean="0"/>
              <a:t>Anche </a:t>
            </a:r>
            <a:r>
              <a:rPr lang="it-IT" dirty="0"/>
              <a:t>in questo caso la differenza fondamentale sta negli </a:t>
            </a:r>
            <a:r>
              <a:rPr lang="it-IT" b="1" dirty="0"/>
              <a:t>ingredienti</a:t>
            </a:r>
            <a:r>
              <a:rPr lang="it-IT" dirty="0"/>
              <a:t>. Il cornetto si prepara infatti con farina, latte, uova, zucchero, sale, burro e lievito e può essere servito vuoto o farcito.</a:t>
            </a:r>
          </a:p>
          <a:p>
            <a:endParaRPr lang="pt-BR" dirty="0"/>
          </a:p>
        </p:txBody>
      </p:sp>
      <p:pic>
        <p:nvPicPr>
          <p:cNvPr id="16" name="Imagem 15"/>
          <p:cNvPicPr>
            <a:picLocks noChangeAspect="1"/>
          </p:cNvPicPr>
          <p:nvPr/>
        </p:nvPicPr>
        <p:blipFill rotWithShape="1">
          <a:blip r:embed="rId4"/>
          <a:srcRect t="18756" b="60980"/>
          <a:stretch/>
        </p:blipFill>
        <p:spPr>
          <a:xfrm>
            <a:off x="196554" y="1391101"/>
            <a:ext cx="4337448" cy="1771557"/>
          </a:xfrm>
          <a:prstGeom prst="rect">
            <a:avLst/>
          </a:prstGeom>
        </p:spPr>
      </p:pic>
      <p:pic>
        <p:nvPicPr>
          <p:cNvPr id="1026" name="Picture 2" descr="Differenze tra Cornetto, Croissant e Brioche - Red Academ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49" y="3228363"/>
            <a:ext cx="4334853" cy="33006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679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="" xmlns:a16="http://schemas.microsoft.com/office/drawing/2014/main" id="{66E9E583-41D1-4C57-B054-C65D2ACF67F2}"/>
              </a:ext>
            </a:extLst>
          </p:cNvPr>
          <p:cNvSpPr txBox="1"/>
          <p:nvPr/>
        </p:nvSpPr>
        <p:spPr>
          <a:xfrm>
            <a:off x="4639590" y="902154"/>
            <a:ext cx="4110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/>
              <a:t>MODULO TRANTASETTE</a:t>
            </a:r>
          </a:p>
          <a:p>
            <a:pPr algn="ctr"/>
            <a:r>
              <a:rPr lang="pt-BR" b="1" dirty="0" smtClean="0"/>
              <a:t>FACCIAMO </a:t>
            </a:r>
            <a:r>
              <a:rPr lang="pt-BR" b="1" dirty="0" smtClean="0"/>
              <a:t>UN </a:t>
            </a:r>
            <a:r>
              <a:rPr lang="pt-BR" b="1" dirty="0" smtClean="0"/>
              <a:t>CAFFÈ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="" xmlns:a16="http://schemas.microsoft.com/office/drawing/2014/main" id="{7167E2BE-4B7E-4280-9341-9420C66C58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525" y="6174384"/>
            <a:ext cx="994756" cy="683616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="" xmlns:a16="http://schemas.microsoft.com/office/drawing/2014/main" id="{DEC5A90C-A7C0-4FE3-B4D0-944FC07BDBC3}"/>
              </a:ext>
            </a:extLst>
          </p:cNvPr>
          <p:cNvSpPr txBox="1"/>
          <p:nvPr/>
        </p:nvSpPr>
        <p:spPr>
          <a:xfrm>
            <a:off x="4736984" y="186000"/>
            <a:ext cx="38421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L’ITALIANO ALL”UNIVERSITÀ</a:t>
            </a:r>
            <a:endParaRPr lang="pt-BR" b="1" dirty="0"/>
          </a:p>
          <a:p>
            <a:pPr algn="ctr"/>
            <a:r>
              <a:rPr lang="pt-BR" sz="1400" b="1" dirty="0" smtClean="0"/>
              <a:t>Corso </a:t>
            </a:r>
            <a:r>
              <a:rPr lang="pt-BR" sz="1400" b="1" dirty="0" err="1" smtClean="0"/>
              <a:t>di</a:t>
            </a:r>
            <a:r>
              <a:rPr lang="pt-BR" sz="1400" b="1" dirty="0" smtClean="0"/>
              <a:t> </a:t>
            </a:r>
            <a:r>
              <a:rPr lang="pt-BR" sz="1400" b="1" dirty="0" err="1" smtClean="0"/>
              <a:t>Conversazione</a:t>
            </a:r>
            <a:endParaRPr lang="pt-BR" sz="1400" b="1" dirty="0"/>
          </a:p>
        </p:txBody>
      </p:sp>
      <p:sp>
        <p:nvSpPr>
          <p:cNvPr id="4" name="Retângulo 3"/>
          <p:cNvSpPr/>
          <p:nvPr/>
        </p:nvSpPr>
        <p:spPr>
          <a:xfrm>
            <a:off x="1240189" y="2398358"/>
            <a:ext cx="93249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BR" dirty="0"/>
          </a:p>
        </p:txBody>
      </p:sp>
      <p:sp>
        <p:nvSpPr>
          <p:cNvPr id="3" name="CaixaDeTexto 2"/>
          <p:cNvSpPr txBox="1"/>
          <p:nvPr/>
        </p:nvSpPr>
        <p:spPr>
          <a:xfrm>
            <a:off x="2193230" y="617374"/>
            <a:ext cx="174363" cy="1085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/>
          </a:p>
        </p:txBody>
      </p:sp>
      <p:pic>
        <p:nvPicPr>
          <p:cNvPr id="17" name="Imagem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35155" y="0"/>
            <a:ext cx="2956845" cy="1971229"/>
          </a:xfrm>
          <a:prstGeom prst="rect">
            <a:avLst/>
          </a:prstGeom>
        </p:spPr>
      </p:pic>
      <p:sp>
        <p:nvSpPr>
          <p:cNvPr id="13" name="CaixaDeTexto 12"/>
          <p:cNvSpPr txBox="1"/>
          <p:nvPr/>
        </p:nvSpPr>
        <p:spPr>
          <a:xfrm>
            <a:off x="4805763" y="1679864"/>
            <a:ext cx="7235261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Cos'è il croissant</a:t>
            </a:r>
            <a:r>
              <a:rPr lang="it-IT" b="1" dirty="0" smtClean="0"/>
              <a:t>?</a:t>
            </a:r>
          </a:p>
          <a:p>
            <a:endParaRPr lang="it-IT" dirty="0"/>
          </a:p>
          <a:p>
            <a:pPr algn="just"/>
            <a:r>
              <a:rPr lang="it-IT" dirty="0"/>
              <a:t>Anche se deriva dallo stesso kipfel viennese, </a:t>
            </a:r>
            <a:r>
              <a:rPr lang="it-IT" b="1" dirty="0"/>
              <a:t>il croissant non è un cornetto.</a:t>
            </a:r>
            <a:r>
              <a:rPr lang="it-IT" dirty="0"/>
              <a:t> Nasce infatti successivamente, di preciso con l’apertura della Boulangerie Viennoise a Parigi nel </a:t>
            </a:r>
            <a:r>
              <a:rPr lang="it-IT" b="1" dirty="0"/>
              <a:t>1838</a:t>
            </a:r>
            <a:r>
              <a:rPr lang="it-IT" dirty="0"/>
              <a:t>. Gli ingredienti sono gli stessi del cornetto, tranne uno: le uova (ogni tanto l'albume viene spennellato sulla superficie dell'impasto per ottenere maggiore doratura</a:t>
            </a:r>
            <a:r>
              <a:rPr lang="it-IT" dirty="0" smtClean="0"/>
              <a:t>).</a:t>
            </a:r>
          </a:p>
          <a:p>
            <a:pPr algn="just"/>
            <a:endParaRPr lang="it-IT" dirty="0"/>
          </a:p>
          <a:p>
            <a:pPr algn="just"/>
            <a:r>
              <a:rPr lang="it-IT" dirty="0" smtClean="0"/>
              <a:t> </a:t>
            </a:r>
            <a:r>
              <a:rPr lang="it-IT" dirty="0"/>
              <a:t>L'assenza delle uova fa sì che l'aroma del </a:t>
            </a:r>
            <a:r>
              <a:rPr lang="it-IT" b="1" dirty="0"/>
              <a:t>burro</a:t>
            </a:r>
            <a:r>
              <a:rPr lang="it-IT" dirty="0"/>
              <a:t> prevalga, ottenendo così l'inconfondibile gusto del croissant e la sua consistenza </a:t>
            </a:r>
            <a:r>
              <a:rPr lang="it-IT" b="1" dirty="0"/>
              <a:t>più sfogliata e leggera</a:t>
            </a:r>
            <a:r>
              <a:rPr lang="it-IT" dirty="0"/>
              <a:t> in confronto al cornetto all'italiana</a:t>
            </a:r>
            <a:r>
              <a:rPr lang="it-IT" dirty="0" smtClean="0"/>
              <a:t>.</a:t>
            </a:r>
          </a:p>
          <a:p>
            <a:pPr algn="just"/>
            <a:endParaRPr lang="it-IT" dirty="0" smtClean="0"/>
          </a:p>
          <a:p>
            <a:pPr algn="just"/>
            <a:r>
              <a:rPr lang="it-IT" dirty="0"/>
              <a:t>Solitamente in Francia il croissant non viene riempito con creme o cioccolata: per quello c'è il </a:t>
            </a:r>
            <a:r>
              <a:rPr lang="it-IT" b="1" dirty="0"/>
              <a:t>pain au chocolat</a:t>
            </a:r>
            <a:r>
              <a:rPr lang="it-IT" dirty="0"/>
              <a:t>, preparato con un impasto simile e farcito con pezzi di cioccolato. La ricetta del croissant prevede inoltre </a:t>
            </a:r>
            <a:r>
              <a:rPr lang="it-IT" b="1" dirty="0"/>
              <a:t>meno zucchero</a:t>
            </a:r>
            <a:r>
              <a:rPr lang="it-IT" dirty="0"/>
              <a:t> rispetto al cornetto, il che lo rende più neutro e adatto anche ad essere farcito con salumi e formaggi, per una merenda o </a:t>
            </a:r>
            <a:r>
              <a:rPr lang="it-IT" b="1" dirty="0"/>
              <a:t>una colazione salata</a:t>
            </a:r>
            <a:r>
              <a:rPr lang="it-IT" dirty="0"/>
              <a:t>.</a:t>
            </a:r>
            <a:endParaRPr lang="pt-BR" dirty="0"/>
          </a:p>
        </p:txBody>
      </p:sp>
      <p:pic>
        <p:nvPicPr>
          <p:cNvPr id="16" name="Imagem 15"/>
          <p:cNvPicPr>
            <a:picLocks noChangeAspect="1"/>
          </p:cNvPicPr>
          <p:nvPr/>
        </p:nvPicPr>
        <p:blipFill rotWithShape="1">
          <a:blip r:embed="rId4"/>
          <a:srcRect t="18756" b="60980"/>
          <a:stretch/>
        </p:blipFill>
        <p:spPr>
          <a:xfrm>
            <a:off x="59448" y="1091778"/>
            <a:ext cx="4337448" cy="1711022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48" y="2866038"/>
            <a:ext cx="4337447" cy="32711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2573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="" xmlns:a16="http://schemas.microsoft.com/office/drawing/2014/main" id="{6C6E3E59-CF3E-4228-8E0E-6410E4D8DD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6180" y="14925"/>
            <a:ext cx="2365820" cy="113563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CaixaDeTexto 6">
            <a:extLst>
              <a:ext uri="{FF2B5EF4-FFF2-40B4-BE49-F238E27FC236}">
                <a16:creationId xmlns="" xmlns:a16="http://schemas.microsoft.com/office/drawing/2014/main" id="{66E9E583-41D1-4C57-B054-C65D2ACF67F2}"/>
              </a:ext>
            </a:extLst>
          </p:cNvPr>
          <p:cNvSpPr txBox="1"/>
          <p:nvPr/>
        </p:nvSpPr>
        <p:spPr>
          <a:xfrm>
            <a:off x="4933551" y="564080"/>
            <a:ext cx="26351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/>
              <a:t>MODULO TRANTASETTE</a:t>
            </a:r>
          </a:p>
          <a:p>
            <a:pPr algn="ctr"/>
            <a:r>
              <a:rPr lang="pt-BR" b="1" dirty="0" smtClean="0"/>
              <a:t>CUCINA – TAGLIERE, </a:t>
            </a:r>
            <a:r>
              <a:rPr lang="pt-BR" b="1" dirty="0" err="1" smtClean="0"/>
              <a:t>ecc</a:t>
            </a:r>
            <a:endParaRPr lang="pt-BR" b="1" dirty="0" smtClean="0"/>
          </a:p>
        </p:txBody>
      </p:sp>
      <p:sp>
        <p:nvSpPr>
          <p:cNvPr id="2" name="CaixaDeTexto 1">
            <a:extLst>
              <a:ext uri="{FF2B5EF4-FFF2-40B4-BE49-F238E27FC236}">
                <a16:creationId xmlns="" xmlns:a16="http://schemas.microsoft.com/office/drawing/2014/main" id="{DEC5A90C-A7C0-4FE3-B4D0-944FC07BDBC3}"/>
              </a:ext>
            </a:extLst>
          </p:cNvPr>
          <p:cNvSpPr txBox="1"/>
          <p:nvPr/>
        </p:nvSpPr>
        <p:spPr>
          <a:xfrm>
            <a:off x="4377159" y="-2032"/>
            <a:ext cx="38421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L’ITALIANO ALL”UNIVERSITÀ</a:t>
            </a:r>
            <a:endParaRPr lang="pt-BR" b="1" dirty="0"/>
          </a:p>
          <a:p>
            <a:pPr algn="ctr"/>
            <a:r>
              <a:rPr lang="pt-BR" sz="1400" b="1" dirty="0" smtClean="0"/>
              <a:t>Corso </a:t>
            </a:r>
            <a:r>
              <a:rPr lang="pt-BR" sz="1400" b="1" dirty="0" err="1" smtClean="0"/>
              <a:t>di</a:t>
            </a:r>
            <a:r>
              <a:rPr lang="pt-BR" sz="1400" b="1" dirty="0" smtClean="0"/>
              <a:t> </a:t>
            </a:r>
            <a:r>
              <a:rPr lang="pt-BR" sz="1400" b="1" dirty="0" err="1" smtClean="0"/>
              <a:t>Conversazione</a:t>
            </a:r>
            <a:endParaRPr lang="pt-BR" sz="1400" b="1" dirty="0"/>
          </a:p>
        </p:txBody>
      </p:sp>
      <p:pic>
        <p:nvPicPr>
          <p:cNvPr id="11" name="Picture 4" descr="História do emblema da Repubblica Italiana | Minha Saga por Fabio Barbier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0474" y="120420"/>
            <a:ext cx="977231" cy="8632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4" name="Retângulo 3"/>
          <p:cNvSpPr/>
          <p:nvPr/>
        </p:nvSpPr>
        <p:spPr>
          <a:xfrm>
            <a:off x="1002387" y="2398110"/>
            <a:ext cx="93249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BR" dirty="0"/>
          </a:p>
        </p:txBody>
      </p:sp>
      <p:pic>
        <p:nvPicPr>
          <p:cNvPr id="10" name="Picture 22" descr="Colher Mesa 49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9671" y="1343552"/>
            <a:ext cx="1288421" cy="10245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2" name="Picture 14" descr="Batedor Manual Fio Silicone c/ Cabo em PP Preto 31cm WEC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46892" y="1337166"/>
            <a:ext cx="1288422" cy="10578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3" name="Picture 4" descr="Concha de Cozinha com Alça Sopa Multiuso Cinza KitchenAi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8988" y="1329486"/>
            <a:ext cx="1288421" cy="10451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4" name="Picture 12" descr="Peneira Aço Inox Top Pratic 16cm Brinox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3164" y="1344624"/>
            <a:ext cx="1306573" cy="10386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5" name="Picture 24" descr="Garfo de Mesa Grande Aço Inox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5811" y="1335153"/>
            <a:ext cx="1377863" cy="10348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6" name="Picture 26" descr="Faca inox 8 chef century tramontina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392481" y="1337166"/>
            <a:ext cx="1302030" cy="10245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7" name="Picture 6" descr="Forno Elétrico, Pfe60i, 60L, Prata, 110v, Philco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6229" y="3052128"/>
            <a:ext cx="1302030" cy="10662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8" name="Picture 4" descr="Micro-ondas Continental Mc34s 34 Litros Prata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43" b="17663"/>
          <a:stretch/>
        </p:blipFill>
        <p:spPr bwMode="auto">
          <a:xfrm>
            <a:off x="3399285" y="3028126"/>
            <a:ext cx="1288421" cy="10902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9" name="Picture 20" descr="Balança Cozinha Digital 10k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4959" y="3025438"/>
            <a:ext cx="1269744" cy="10998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" name="Picture 2" descr="Batedeira Elétrica Preta Mondial B44B 220V - freitasvarejo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408" y="3052128"/>
            <a:ext cx="1288421" cy="10662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1" name="Picture 16" descr="Kit 2 Espremedor Amassador De Batatas Legumes Aço Inox Resistente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7227" y="3016665"/>
            <a:ext cx="1272510" cy="10939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2" name="Picture 8" descr="Caçarola Tramontina Mônaco Induction 28cm Vermelha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5811" y="3008937"/>
            <a:ext cx="1377863" cy="11163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3" name="Picture 18" descr="Descascador de Batata Cortador de Alimentos Legumes Frutas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6198" y="1329486"/>
            <a:ext cx="1377863" cy="10386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4" name="Picture 10" descr="Panela de Pressão de Aço Inox Solar 6 L - Tramontina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7808" y="2984321"/>
            <a:ext cx="1342219" cy="10942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5" name="Picture 8" descr="Caçarola Em Aço Inox 24 Cm Hive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408" y="4748383"/>
            <a:ext cx="1288421" cy="11096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6" name="Picture 10" descr="Tijela bowl comida japonesa em malamina preto - Orient - Tigela - Magazine  Luiza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6229" y="4761581"/>
            <a:ext cx="1302030" cy="11096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7" name="Picture 6" descr="Tábua Corte Bambu Natural 39,5cm Haus Concept 39,5x21x1,5 cm - Bambu Haus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6256" y="4761581"/>
            <a:ext cx="1268255" cy="11096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098" name="Picture 2" descr="Liquidificador Easy Power, Mondial, Preto, 550W, 110V - L-550-B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4673" y="4737578"/>
            <a:ext cx="1260370" cy="11576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2" name="AutoShape 8" descr="Xicara Porcelana Empilhavel C/ Pires Presente Café Decoração | Frete gráti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4106" name="Picture 10" descr="Jogo de Xícaras de Chá / Café c/ Leite 220 ml Empilhável Oxford - Detalhes  Magazine - Quer presentear? O seu lugar é aqui!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0925" y="4737577"/>
            <a:ext cx="1272510" cy="11576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108" name="Picture 12" descr="Copos de Vidro Grande 525ml Resistente Para Bares e Restaurantes 6 Peças -  Original Line - Copos - Magazine Luiza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9317" y="4706563"/>
            <a:ext cx="1400109" cy="12175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110" name="Picture 14" descr="GARRAFA TÉRMICA 1 L LE COFFEE PRETO/MADEIRA | Tok&amp;Stok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8889" y="4686264"/>
            <a:ext cx="1301138" cy="12338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7" name="CaixaDeTexto 36"/>
          <p:cNvSpPr txBox="1"/>
          <p:nvPr/>
        </p:nvSpPr>
        <p:spPr>
          <a:xfrm>
            <a:off x="412601" y="2460711"/>
            <a:ext cx="10650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err="1" smtClean="0"/>
              <a:t>Frusta</a:t>
            </a:r>
            <a:endParaRPr lang="pt-BR" dirty="0"/>
          </a:p>
        </p:txBody>
      </p:sp>
      <p:sp>
        <p:nvSpPr>
          <p:cNvPr id="38" name="CaixaDeTexto 37"/>
          <p:cNvSpPr txBox="1"/>
          <p:nvPr/>
        </p:nvSpPr>
        <p:spPr>
          <a:xfrm>
            <a:off x="1897286" y="2453356"/>
            <a:ext cx="11199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err="1" smtClean="0"/>
              <a:t>Mestolo</a:t>
            </a:r>
            <a:endParaRPr lang="pt-BR" dirty="0"/>
          </a:p>
        </p:txBody>
      </p:sp>
      <p:sp>
        <p:nvSpPr>
          <p:cNvPr id="39" name="CaixaDeTexto 38"/>
          <p:cNvSpPr txBox="1"/>
          <p:nvPr/>
        </p:nvSpPr>
        <p:spPr>
          <a:xfrm>
            <a:off x="3551578" y="2421628"/>
            <a:ext cx="10940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err="1" smtClean="0"/>
              <a:t>Coltello</a:t>
            </a:r>
            <a:endParaRPr lang="pt-BR" dirty="0"/>
          </a:p>
        </p:txBody>
      </p:sp>
      <p:sp>
        <p:nvSpPr>
          <p:cNvPr id="40" name="CaixaDeTexto 39"/>
          <p:cNvSpPr txBox="1"/>
          <p:nvPr/>
        </p:nvSpPr>
        <p:spPr>
          <a:xfrm>
            <a:off x="4994959" y="2444332"/>
            <a:ext cx="1285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err="1" smtClean="0"/>
              <a:t>Cucchiaio</a:t>
            </a:r>
            <a:endParaRPr lang="pt-BR" dirty="0"/>
          </a:p>
        </p:txBody>
      </p:sp>
      <p:sp>
        <p:nvSpPr>
          <p:cNvPr id="41" name="CaixaDeTexto 40"/>
          <p:cNvSpPr txBox="1"/>
          <p:nvPr/>
        </p:nvSpPr>
        <p:spPr>
          <a:xfrm>
            <a:off x="6666006" y="2453356"/>
            <a:ext cx="1160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err="1" smtClean="0"/>
              <a:t>Setaccio</a:t>
            </a:r>
            <a:endParaRPr lang="pt-BR" dirty="0"/>
          </a:p>
        </p:txBody>
      </p:sp>
      <p:sp>
        <p:nvSpPr>
          <p:cNvPr id="42" name="CaixaDeTexto 41"/>
          <p:cNvSpPr txBox="1"/>
          <p:nvPr/>
        </p:nvSpPr>
        <p:spPr>
          <a:xfrm>
            <a:off x="8149776" y="2442474"/>
            <a:ext cx="13778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/>
              <a:t>   </a:t>
            </a:r>
            <a:r>
              <a:rPr lang="pt-BR" b="1" dirty="0" err="1" smtClean="0"/>
              <a:t>Forchetta</a:t>
            </a:r>
            <a:endParaRPr lang="pt-BR" dirty="0"/>
          </a:p>
        </p:txBody>
      </p:sp>
      <p:sp>
        <p:nvSpPr>
          <p:cNvPr id="43" name="CaixaDeTexto 42"/>
          <p:cNvSpPr txBox="1"/>
          <p:nvPr/>
        </p:nvSpPr>
        <p:spPr>
          <a:xfrm>
            <a:off x="9929979" y="2420292"/>
            <a:ext cx="13778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err="1" smtClean="0"/>
              <a:t>Pelapatate</a:t>
            </a:r>
            <a:endParaRPr lang="pt-BR" dirty="0"/>
          </a:p>
        </p:txBody>
      </p:sp>
      <p:sp>
        <p:nvSpPr>
          <p:cNvPr id="44" name="CaixaDeTexto 43"/>
          <p:cNvSpPr txBox="1"/>
          <p:nvPr/>
        </p:nvSpPr>
        <p:spPr>
          <a:xfrm>
            <a:off x="302558" y="4170206"/>
            <a:ext cx="14195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err="1" smtClean="0"/>
              <a:t>Sbattitore</a:t>
            </a:r>
            <a:endParaRPr lang="pt-BR" dirty="0"/>
          </a:p>
        </p:txBody>
      </p:sp>
      <p:sp>
        <p:nvSpPr>
          <p:cNvPr id="45" name="CaixaDeTexto 44"/>
          <p:cNvSpPr txBox="1"/>
          <p:nvPr/>
        </p:nvSpPr>
        <p:spPr>
          <a:xfrm>
            <a:off x="1605959" y="4185595"/>
            <a:ext cx="15156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 smtClean="0"/>
              <a:t>Forno </a:t>
            </a:r>
            <a:r>
              <a:rPr lang="pt-BR" sz="1600" b="1" dirty="0" err="1" smtClean="0"/>
              <a:t>elettrico</a:t>
            </a:r>
            <a:endParaRPr lang="pt-BR" sz="1600" dirty="0"/>
          </a:p>
        </p:txBody>
      </p:sp>
      <p:sp>
        <p:nvSpPr>
          <p:cNvPr id="46" name="CaixaDeTexto 45"/>
          <p:cNvSpPr txBox="1"/>
          <p:nvPr/>
        </p:nvSpPr>
        <p:spPr>
          <a:xfrm>
            <a:off x="3472790" y="4173472"/>
            <a:ext cx="12952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 err="1" smtClean="0"/>
              <a:t>Microonde</a:t>
            </a:r>
            <a:endParaRPr lang="pt-BR" sz="1600" dirty="0"/>
          </a:p>
        </p:txBody>
      </p:sp>
      <p:sp>
        <p:nvSpPr>
          <p:cNvPr id="47" name="CaixaDeTexto 46"/>
          <p:cNvSpPr txBox="1"/>
          <p:nvPr/>
        </p:nvSpPr>
        <p:spPr>
          <a:xfrm>
            <a:off x="5135724" y="4142694"/>
            <a:ext cx="10087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err="1" smtClean="0"/>
              <a:t>Bilancia</a:t>
            </a:r>
            <a:endParaRPr lang="pt-BR" dirty="0"/>
          </a:p>
        </p:txBody>
      </p:sp>
      <p:sp>
        <p:nvSpPr>
          <p:cNvPr id="48" name="CaixaDeTexto 47"/>
          <p:cNvSpPr txBox="1"/>
          <p:nvPr/>
        </p:nvSpPr>
        <p:spPr>
          <a:xfrm>
            <a:off x="6518709" y="4158083"/>
            <a:ext cx="15706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 err="1" smtClean="0"/>
              <a:t>Schiacciapatate</a:t>
            </a:r>
            <a:endParaRPr lang="pt-BR" sz="1600" dirty="0"/>
          </a:p>
        </p:txBody>
      </p:sp>
      <p:sp>
        <p:nvSpPr>
          <p:cNvPr id="49" name="CaixaDeTexto 48"/>
          <p:cNvSpPr txBox="1"/>
          <p:nvPr/>
        </p:nvSpPr>
        <p:spPr>
          <a:xfrm>
            <a:off x="8277443" y="4158083"/>
            <a:ext cx="12562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 smtClean="0"/>
              <a:t> </a:t>
            </a:r>
            <a:r>
              <a:rPr lang="pt-BR" sz="1600" b="1" dirty="0" err="1" smtClean="0"/>
              <a:t>Pandella</a:t>
            </a:r>
            <a:endParaRPr lang="pt-BR" sz="1600" dirty="0"/>
          </a:p>
        </p:txBody>
      </p:sp>
      <p:sp>
        <p:nvSpPr>
          <p:cNvPr id="50" name="CaixaDeTexto 49"/>
          <p:cNvSpPr txBox="1"/>
          <p:nvPr/>
        </p:nvSpPr>
        <p:spPr>
          <a:xfrm>
            <a:off x="9686747" y="4142916"/>
            <a:ext cx="18643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 err="1" smtClean="0"/>
              <a:t>Pentola</a:t>
            </a:r>
            <a:r>
              <a:rPr lang="pt-BR" sz="1600" b="1" dirty="0" smtClean="0"/>
              <a:t> </a:t>
            </a:r>
            <a:r>
              <a:rPr lang="pt-BR" sz="1600" b="1" dirty="0"/>
              <a:t>a Pressione</a:t>
            </a:r>
            <a:endParaRPr lang="pt-BR" sz="1600" dirty="0"/>
          </a:p>
        </p:txBody>
      </p:sp>
      <p:sp>
        <p:nvSpPr>
          <p:cNvPr id="51" name="CaixaDeTexto 50"/>
          <p:cNvSpPr txBox="1"/>
          <p:nvPr/>
        </p:nvSpPr>
        <p:spPr>
          <a:xfrm>
            <a:off x="302558" y="5920146"/>
            <a:ext cx="12851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err="1" smtClean="0"/>
              <a:t>Casseruola</a:t>
            </a:r>
            <a:endParaRPr lang="pt-BR" dirty="0"/>
          </a:p>
        </p:txBody>
      </p:sp>
      <p:sp>
        <p:nvSpPr>
          <p:cNvPr id="52" name="CaixaDeTexto 51"/>
          <p:cNvSpPr txBox="1"/>
          <p:nvPr/>
        </p:nvSpPr>
        <p:spPr>
          <a:xfrm>
            <a:off x="1966481" y="5924818"/>
            <a:ext cx="953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err="1" smtClean="0"/>
              <a:t>Ciotola</a:t>
            </a:r>
            <a:endParaRPr lang="pt-BR" dirty="0"/>
          </a:p>
        </p:txBody>
      </p:sp>
      <p:sp>
        <p:nvSpPr>
          <p:cNvPr id="53" name="CaixaDeTexto 52"/>
          <p:cNvSpPr txBox="1"/>
          <p:nvPr/>
        </p:nvSpPr>
        <p:spPr>
          <a:xfrm>
            <a:off x="3559462" y="5918056"/>
            <a:ext cx="1159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err="1" smtClean="0"/>
              <a:t>Tagliere</a:t>
            </a:r>
            <a:endParaRPr lang="pt-BR" dirty="0"/>
          </a:p>
        </p:txBody>
      </p:sp>
      <p:sp>
        <p:nvSpPr>
          <p:cNvPr id="54" name="CaixaDeTexto 53"/>
          <p:cNvSpPr txBox="1"/>
          <p:nvPr/>
        </p:nvSpPr>
        <p:spPr>
          <a:xfrm>
            <a:off x="4992000" y="5946947"/>
            <a:ext cx="1331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err="1" smtClean="0"/>
              <a:t>Miscelatore</a:t>
            </a:r>
            <a:endParaRPr lang="pt-BR" dirty="0"/>
          </a:p>
        </p:txBody>
      </p:sp>
      <p:sp>
        <p:nvSpPr>
          <p:cNvPr id="55" name="CaixaDeTexto 54"/>
          <p:cNvSpPr txBox="1"/>
          <p:nvPr/>
        </p:nvSpPr>
        <p:spPr>
          <a:xfrm>
            <a:off x="6876350" y="5954163"/>
            <a:ext cx="8916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err="1" smtClean="0"/>
              <a:t>Tazze</a:t>
            </a:r>
            <a:endParaRPr lang="pt-BR" b="1" dirty="0"/>
          </a:p>
        </p:txBody>
      </p:sp>
      <p:pic>
        <p:nvPicPr>
          <p:cNvPr id="60" name="Imagem 59">
            <a:extLst>
              <a:ext uri="{FF2B5EF4-FFF2-40B4-BE49-F238E27FC236}">
                <a16:creationId xmlns="" xmlns:a16="http://schemas.microsoft.com/office/drawing/2014/main" id="{23A9E4AE-C60A-48E6-9D59-98A5EDB9D6ED}"/>
              </a:ext>
            </a:extLst>
          </p:cNvPr>
          <p:cNvPicPr>
            <a:picLocks noChangeAspect="1"/>
          </p:cNvPicPr>
          <p:nvPr/>
        </p:nvPicPr>
        <p:blipFill rotWithShape="1">
          <a:blip r:embed="rId25"/>
          <a:srcRect b="23984"/>
          <a:stretch/>
        </p:blipFill>
        <p:spPr>
          <a:xfrm>
            <a:off x="183248" y="0"/>
            <a:ext cx="2091028" cy="8931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6" name="CaixaDeTexto 55"/>
          <p:cNvSpPr txBox="1"/>
          <p:nvPr/>
        </p:nvSpPr>
        <p:spPr>
          <a:xfrm>
            <a:off x="9872164" y="6008502"/>
            <a:ext cx="14934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 err="1" smtClean="0"/>
              <a:t>Bottiglia</a:t>
            </a:r>
            <a:r>
              <a:rPr lang="pt-BR" sz="1400" b="1" dirty="0" smtClean="0"/>
              <a:t> </a:t>
            </a:r>
            <a:r>
              <a:rPr lang="pt-BR" sz="1400" b="1" dirty="0" err="1" smtClean="0"/>
              <a:t>Termica</a:t>
            </a:r>
            <a:endParaRPr lang="pt-BR" sz="1400" b="1" dirty="0"/>
          </a:p>
        </p:txBody>
      </p:sp>
      <p:sp>
        <p:nvSpPr>
          <p:cNvPr id="57" name="CaixaDeTexto 56"/>
          <p:cNvSpPr txBox="1"/>
          <p:nvPr/>
        </p:nvSpPr>
        <p:spPr>
          <a:xfrm>
            <a:off x="8378549" y="5946947"/>
            <a:ext cx="12408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err="1" smtClean="0"/>
              <a:t>Bicchiere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238529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="" xmlns:a16="http://schemas.microsoft.com/office/drawing/2014/main" id="{6C6E3E59-CF3E-4228-8E0E-6410E4D8DD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6180" y="14925"/>
            <a:ext cx="2365820" cy="113563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CaixaDeTexto 6">
            <a:extLst>
              <a:ext uri="{FF2B5EF4-FFF2-40B4-BE49-F238E27FC236}">
                <a16:creationId xmlns="" xmlns:a16="http://schemas.microsoft.com/office/drawing/2014/main" id="{66E9E583-41D1-4C57-B054-C65D2ACF67F2}"/>
              </a:ext>
            </a:extLst>
          </p:cNvPr>
          <p:cNvSpPr txBox="1"/>
          <p:nvPr/>
        </p:nvSpPr>
        <p:spPr>
          <a:xfrm>
            <a:off x="4933551" y="564080"/>
            <a:ext cx="26351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/>
              <a:t>MODULO TRANTASETTE</a:t>
            </a:r>
          </a:p>
          <a:p>
            <a:pPr algn="ctr"/>
            <a:r>
              <a:rPr lang="pt-BR" b="1" dirty="0" smtClean="0"/>
              <a:t>CUCINA – TAGLIERE, </a:t>
            </a:r>
            <a:r>
              <a:rPr lang="pt-BR" b="1" dirty="0" err="1" smtClean="0"/>
              <a:t>ecc</a:t>
            </a:r>
            <a:endParaRPr lang="pt-BR" b="1" dirty="0" smtClean="0"/>
          </a:p>
        </p:txBody>
      </p:sp>
      <p:sp>
        <p:nvSpPr>
          <p:cNvPr id="2" name="CaixaDeTexto 1">
            <a:extLst>
              <a:ext uri="{FF2B5EF4-FFF2-40B4-BE49-F238E27FC236}">
                <a16:creationId xmlns="" xmlns:a16="http://schemas.microsoft.com/office/drawing/2014/main" id="{DEC5A90C-A7C0-4FE3-B4D0-944FC07BDBC3}"/>
              </a:ext>
            </a:extLst>
          </p:cNvPr>
          <p:cNvSpPr txBox="1"/>
          <p:nvPr/>
        </p:nvSpPr>
        <p:spPr>
          <a:xfrm>
            <a:off x="4377159" y="-2032"/>
            <a:ext cx="38421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L’ITALIANO ALL”UNIVERSITÀ</a:t>
            </a:r>
            <a:endParaRPr lang="pt-BR" b="1" dirty="0"/>
          </a:p>
          <a:p>
            <a:pPr algn="ctr"/>
            <a:r>
              <a:rPr lang="pt-BR" sz="1400" b="1" dirty="0" smtClean="0"/>
              <a:t>Corso </a:t>
            </a:r>
            <a:r>
              <a:rPr lang="pt-BR" sz="1400" b="1" dirty="0" err="1" smtClean="0"/>
              <a:t>di</a:t>
            </a:r>
            <a:r>
              <a:rPr lang="pt-BR" sz="1400" b="1" dirty="0" smtClean="0"/>
              <a:t> </a:t>
            </a:r>
            <a:r>
              <a:rPr lang="pt-BR" sz="1400" b="1" dirty="0" err="1" smtClean="0"/>
              <a:t>Conversazione</a:t>
            </a:r>
            <a:endParaRPr lang="pt-BR" sz="1400" b="1" dirty="0"/>
          </a:p>
        </p:txBody>
      </p:sp>
      <p:pic>
        <p:nvPicPr>
          <p:cNvPr id="11" name="Picture 4" descr="História do emblema da Repubblica Italiana | Minha Saga por Fabio Barbier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0474" y="120420"/>
            <a:ext cx="977231" cy="8632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4" name="Retângulo 3"/>
          <p:cNvSpPr/>
          <p:nvPr/>
        </p:nvSpPr>
        <p:spPr>
          <a:xfrm>
            <a:off x="1002387" y="2398110"/>
            <a:ext cx="93249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BR" dirty="0"/>
          </a:p>
        </p:txBody>
      </p:sp>
      <p:sp>
        <p:nvSpPr>
          <p:cNvPr id="32" name="AutoShape 8" descr="Xicara Porcelana Empilhavel C/ Pires Presente Café Decoração | Frete gráti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37" name="CaixaDeTexto 36"/>
          <p:cNvSpPr txBox="1"/>
          <p:nvPr/>
        </p:nvSpPr>
        <p:spPr>
          <a:xfrm>
            <a:off x="183248" y="2460711"/>
            <a:ext cx="1358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err="1" smtClean="0"/>
              <a:t>Tovagliolo</a:t>
            </a:r>
            <a:endParaRPr lang="pt-BR" dirty="0"/>
          </a:p>
        </p:txBody>
      </p:sp>
      <p:sp>
        <p:nvSpPr>
          <p:cNvPr id="38" name="CaixaDeTexto 37"/>
          <p:cNvSpPr txBox="1"/>
          <p:nvPr/>
        </p:nvSpPr>
        <p:spPr>
          <a:xfrm>
            <a:off x="1755760" y="2453356"/>
            <a:ext cx="12614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err="1" smtClean="0"/>
              <a:t>Apriscatole</a:t>
            </a:r>
            <a:endParaRPr lang="pt-BR" dirty="0"/>
          </a:p>
        </p:txBody>
      </p:sp>
      <p:sp>
        <p:nvSpPr>
          <p:cNvPr id="39" name="CaixaDeTexto 38"/>
          <p:cNvSpPr txBox="1"/>
          <p:nvPr/>
        </p:nvSpPr>
        <p:spPr>
          <a:xfrm>
            <a:off x="3551578" y="2421628"/>
            <a:ext cx="10940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err="1" smtClean="0"/>
              <a:t>Saliera</a:t>
            </a:r>
            <a:endParaRPr lang="pt-BR" dirty="0"/>
          </a:p>
        </p:txBody>
      </p:sp>
      <p:sp>
        <p:nvSpPr>
          <p:cNvPr id="40" name="CaixaDeTexto 39"/>
          <p:cNvSpPr txBox="1"/>
          <p:nvPr/>
        </p:nvSpPr>
        <p:spPr>
          <a:xfrm>
            <a:off x="4933551" y="2444332"/>
            <a:ext cx="15185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err="1" smtClean="0"/>
              <a:t>Calice</a:t>
            </a:r>
            <a:r>
              <a:rPr lang="pt-BR" b="1" dirty="0" smtClean="0"/>
              <a:t> </a:t>
            </a:r>
            <a:r>
              <a:rPr lang="pt-BR" b="1" dirty="0" err="1" smtClean="0"/>
              <a:t>di</a:t>
            </a:r>
            <a:r>
              <a:rPr lang="pt-BR" b="1" dirty="0" smtClean="0"/>
              <a:t> </a:t>
            </a:r>
            <a:r>
              <a:rPr lang="pt-BR" b="1" dirty="0" err="1" smtClean="0"/>
              <a:t>Vino</a:t>
            </a:r>
            <a:endParaRPr lang="pt-BR" dirty="0"/>
          </a:p>
        </p:txBody>
      </p:sp>
      <p:sp>
        <p:nvSpPr>
          <p:cNvPr id="41" name="CaixaDeTexto 40"/>
          <p:cNvSpPr txBox="1"/>
          <p:nvPr/>
        </p:nvSpPr>
        <p:spPr>
          <a:xfrm>
            <a:off x="6666006" y="2453356"/>
            <a:ext cx="1160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err="1" smtClean="0"/>
              <a:t>Caraffa</a:t>
            </a:r>
            <a:endParaRPr lang="pt-BR" dirty="0"/>
          </a:p>
        </p:txBody>
      </p:sp>
      <p:sp>
        <p:nvSpPr>
          <p:cNvPr id="42" name="CaixaDeTexto 41"/>
          <p:cNvSpPr txBox="1"/>
          <p:nvPr/>
        </p:nvSpPr>
        <p:spPr>
          <a:xfrm>
            <a:off x="8149776" y="2442474"/>
            <a:ext cx="13778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err="1" smtClean="0"/>
              <a:t>Apribottiglie</a:t>
            </a:r>
            <a:endParaRPr lang="pt-BR" dirty="0"/>
          </a:p>
        </p:txBody>
      </p:sp>
      <p:sp>
        <p:nvSpPr>
          <p:cNvPr id="44" name="CaixaDeTexto 43"/>
          <p:cNvSpPr txBox="1"/>
          <p:nvPr/>
        </p:nvSpPr>
        <p:spPr>
          <a:xfrm>
            <a:off x="302558" y="4170206"/>
            <a:ext cx="13034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err="1" smtClean="0"/>
              <a:t>Sale</a:t>
            </a:r>
            <a:endParaRPr lang="pt-BR" dirty="0"/>
          </a:p>
        </p:txBody>
      </p:sp>
      <p:sp>
        <p:nvSpPr>
          <p:cNvPr id="45" name="CaixaDeTexto 44"/>
          <p:cNvSpPr txBox="1"/>
          <p:nvPr/>
        </p:nvSpPr>
        <p:spPr>
          <a:xfrm>
            <a:off x="1605959" y="4185595"/>
            <a:ext cx="15156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 smtClean="0"/>
              <a:t>Pepe</a:t>
            </a:r>
            <a:endParaRPr lang="pt-BR" sz="1600" dirty="0"/>
          </a:p>
        </p:txBody>
      </p:sp>
      <p:sp>
        <p:nvSpPr>
          <p:cNvPr id="46" name="CaixaDeTexto 45"/>
          <p:cNvSpPr txBox="1"/>
          <p:nvPr/>
        </p:nvSpPr>
        <p:spPr>
          <a:xfrm>
            <a:off x="3472790" y="4173472"/>
            <a:ext cx="12952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 err="1" smtClean="0"/>
              <a:t>Antipasto</a:t>
            </a:r>
            <a:endParaRPr lang="pt-BR" sz="1600" dirty="0"/>
          </a:p>
        </p:txBody>
      </p:sp>
      <p:sp>
        <p:nvSpPr>
          <p:cNvPr id="47" name="CaixaDeTexto 46"/>
          <p:cNvSpPr txBox="1"/>
          <p:nvPr/>
        </p:nvSpPr>
        <p:spPr>
          <a:xfrm>
            <a:off x="5135724" y="4142694"/>
            <a:ext cx="10087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err="1" smtClean="0"/>
              <a:t>Dolce</a:t>
            </a:r>
            <a:endParaRPr lang="pt-BR" dirty="0"/>
          </a:p>
        </p:txBody>
      </p:sp>
      <p:sp>
        <p:nvSpPr>
          <p:cNvPr id="48" name="CaixaDeTexto 47"/>
          <p:cNvSpPr txBox="1"/>
          <p:nvPr/>
        </p:nvSpPr>
        <p:spPr>
          <a:xfrm>
            <a:off x="6471878" y="4158083"/>
            <a:ext cx="15706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 smtClean="0"/>
              <a:t>Pane</a:t>
            </a:r>
            <a:endParaRPr lang="pt-BR" sz="1600" dirty="0"/>
          </a:p>
        </p:txBody>
      </p:sp>
      <p:sp>
        <p:nvSpPr>
          <p:cNvPr id="49" name="CaixaDeTexto 48"/>
          <p:cNvSpPr txBox="1"/>
          <p:nvPr/>
        </p:nvSpPr>
        <p:spPr>
          <a:xfrm>
            <a:off x="8277443" y="4158083"/>
            <a:ext cx="12562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 smtClean="0"/>
              <a:t> </a:t>
            </a:r>
            <a:r>
              <a:rPr lang="pt-BR" sz="1600" b="1" dirty="0" err="1" smtClean="0"/>
              <a:t>Olio</a:t>
            </a:r>
            <a:r>
              <a:rPr lang="pt-BR" sz="1600" b="1" dirty="0" smtClean="0"/>
              <a:t> d’oliva</a:t>
            </a:r>
            <a:endParaRPr lang="pt-BR" sz="1600" dirty="0"/>
          </a:p>
        </p:txBody>
      </p:sp>
      <p:sp>
        <p:nvSpPr>
          <p:cNvPr id="51" name="CaixaDeTexto 50"/>
          <p:cNvSpPr txBox="1"/>
          <p:nvPr/>
        </p:nvSpPr>
        <p:spPr>
          <a:xfrm>
            <a:off x="302558" y="5920146"/>
            <a:ext cx="12851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Pepe</a:t>
            </a:r>
            <a:endParaRPr lang="pt-BR" dirty="0"/>
          </a:p>
        </p:txBody>
      </p:sp>
      <p:sp>
        <p:nvSpPr>
          <p:cNvPr id="52" name="CaixaDeTexto 51"/>
          <p:cNvSpPr txBox="1"/>
          <p:nvPr/>
        </p:nvSpPr>
        <p:spPr>
          <a:xfrm>
            <a:off x="1966481" y="5924818"/>
            <a:ext cx="953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err="1" smtClean="0"/>
              <a:t>Acqua</a:t>
            </a:r>
            <a:endParaRPr lang="pt-BR" dirty="0"/>
          </a:p>
        </p:txBody>
      </p:sp>
      <p:sp>
        <p:nvSpPr>
          <p:cNvPr id="53" name="CaixaDeTexto 52"/>
          <p:cNvSpPr txBox="1"/>
          <p:nvPr/>
        </p:nvSpPr>
        <p:spPr>
          <a:xfrm>
            <a:off x="3368071" y="5903984"/>
            <a:ext cx="1159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Aceto</a:t>
            </a:r>
            <a:endParaRPr lang="pt-BR" dirty="0"/>
          </a:p>
        </p:txBody>
      </p:sp>
      <p:sp>
        <p:nvSpPr>
          <p:cNvPr id="54" name="CaixaDeTexto 53"/>
          <p:cNvSpPr txBox="1"/>
          <p:nvPr/>
        </p:nvSpPr>
        <p:spPr>
          <a:xfrm>
            <a:off x="4992000" y="5946947"/>
            <a:ext cx="1331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Cipolla</a:t>
            </a:r>
            <a:endParaRPr lang="pt-BR" dirty="0"/>
          </a:p>
        </p:txBody>
      </p:sp>
      <p:sp>
        <p:nvSpPr>
          <p:cNvPr id="55" name="CaixaDeTexto 54"/>
          <p:cNvSpPr txBox="1"/>
          <p:nvPr/>
        </p:nvSpPr>
        <p:spPr>
          <a:xfrm>
            <a:off x="6876350" y="5954163"/>
            <a:ext cx="11507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err="1" smtClean="0"/>
              <a:t>Scalogno</a:t>
            </a:r>
            <a:endParaRPr lang="pt-BR" b="1" dirty="0"/>
          </a:p>
        </p:txBody>
      </p:sp>
      <p:pic>
        <p:nvPicPr>
          <p:cNvPr id="60" name="Imagem 59">
            <a:extLst>
              <a:ext uri="{FF2B5EF4-FFF2-40B4-BE49-F238E27FC236}">
                <a16:creationId xmlns="" xmlns:a16="http://schemas.microsoft.com/office/drawing/2014/main" id="{23A9E4AE-C60A-48E6-9D59-98A5EDB9D6E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3984"/>
          <a:stretch/>
        </p:blipFill>
        <p:spPr>
          <a:xfrm>
            <a:off x="183248" y="0"/>
            <a:ext cx="2091028" cy="8931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7" name="CaixaDeTexto 56"/>
          <p:cNvSpPr txBox="1"/>
          <p:nvPr/>
        </p:nvSpPr>
        <p:spPr>
          <a:xfrm>
            <a:off x="8219317" y="5946947"/>
            <a:ext cx="12408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err="1" smtClean="0"/>
              <a:t>Aglio</a:t>
            </a:r>
            <a:endParaRPr lang="pt-BR" b="1" dirty="0"/>
          </a:p>
        </p:txBody>
      </p:sp>
      <p:pic>
        <p:nvPicPr>
          <p:cNvPr id="1028" name="Picture 4" descr="MOTTAGA tovagliolo di carta, bianco, 38x38 cm - IKEA Svizzer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848" y="1295207"/>
            <a:ext cx="1393111" cy="11071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01158" y="1271737"/>
            <a:ext cx="1550917" cy="11114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81140" y="1295207"/>
            <a:ext cx="1445971" cy="11029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17221" y="1319349"/>
            <a:ext cx="1432017" cy="10877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" name="Imagem 2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60500" y="1314883"/>
            <a:ext cx="1454402" cy="10832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" name="Imagem 2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56176" y="1271737"/>
            <a:ext cx="1463250" cy="11543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" name="Imagem 2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3085" y="3009935"/>
            <a:ext cx="1341882" cy="11327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1" name="Imagem 3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55247" y="3004874"/>
            <a:ext cx="1393991" cy="11523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3" name="Imagem 32"/>
          <p:cNvPicPr>
            <a:picLocks noChangeAspect="1"/>
          </p:cNvPicPr>
          <p:nvPr/>
        </p:nvPicPr>
        <p:blipFill rotWithShape="1">
          <a:blip r:embed="rId13"/>
          <a:srcRect l="15925" r="16982"/>
          <a:stretch/>
        </p:blipFill>
        <p:spPr>
          <a:xfrm>
            <a:off x="3384910" y="2922662"/>
            <a:ext cx="1360511" cy="12529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4" name="Imagem 3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936623" y="2946782"/>
            <a:ext cx="1479986" cy="12388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5" name="Imagem 3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581140" y="2970709"/>
            <a:ext cx="1445971" cy="1230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6" name="Imagem 3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156176" y="2972077"/>
            <a:ext cx="1463250" cy="12288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8" name="Imagem 57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93085" y="4706562"/>
            <a:ext cx="1330462" cy="11887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9" name="Imagem 58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928538" y="4708621"/>
            <a:ext cx="1488071" cy="12115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" name="Imagem 60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575890" y="4706562"/>
            <a:ext cx="1451221" cy="12135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2" name="Imagem 61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219318" y="4706562"/>
            <a:ext cx="1400108" cy="12135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3" name="Imagem 62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755247" y="4706562"/>
            <a:ext cx="1366360" cy="11996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6" name="Imagem 4095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380575" y="4706562"/>
            <a:ext cx="1364846" cy="11974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55659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="" xmlns:a16="http://schemas.microsoft.com/office/drawing/2014/main" id="{66E9E583-41D1-4C57-B054-C65D2ACF67F2}"/>
              </a:ext>
            </a:extLst>
          </p:cNvPr>
          <p:cNvSpPr txBox="1"/>
          <p:nvPr/>
        </p:nvSpPr>
        <p:spPr>
          <a:xfrm>
            <a:off x="4639590" y="902154"/>
            <a:ext cx="4110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/>
              <a:t>MODULO TRANTASETTE</a:t>
            </a:r>
          </a:p>
          <a:p>
            <a:pPr algn="ctr"/>
            <a:r>
              <a:rPr lang="pt-BR" b="1" dirty="0" smtClean="0"/>
              <a:t>COME PREPARARE L’UOVO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="" xmlns:a16="http://schemas.microsoft.com/office/drawing/2014/main" id="{7167E2BE-4B7E-4280-9341-9420C66C58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97244" y="6174384"/>
            <a:ext cx="994756" cy="683616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="" xmlns:a16="http://schemas.microsoft.com/office/drawing/2014/main" id="{DEC5A90C-A7C0-4FE3-B4D0-944FC07BDBC3}"/>
              </a:ext>
            </a:extLst>
          </p:cNvPr>
          <p:cNvSpPr txBox="1"/>
          <p:nvPr/>
        </p:nvSpPr>
        <p:spPr>
          <a:xfrm>
            <a:off x="4736984" y="186000"/>
            <a:ext cx="38421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L’ITALIANO ALL”UNIVERSITÀ</a:t>
            </a:r>
            <a:endParaRPr lang="pt-BR" b="1" dirty="0"/>
          </a:p>
          <a:p>
            <a:pPr algn="ctr"/>
            <a:r>
              <a:rPr lang="pt-BR" sz="1400" b="1" dirty="0" smtClean="0"/>
              <a:t>Corso </a:t>
            </a:r>
            <a:r>
              <a:rPr lang="pt-BR" sz="1400" b="1" dirty="0" err="1" smtClean="0"/>
              <a:t>di</a:t>
            </a:r>
            <a:r>
              <a:rPr lang="pt-BR" sz="1400" b="1" dirty="0" smtClean="0"/>
              <a:t> </a:t>
            </a:r>
            <a:r>
              <a:rPr lang="pt-BR" sz="1400" b="1" dirty="0" err="1" smtClean="0"/>
              <a:t>Conversazione</a:t>
            </a:r>
            <a:endParaRPr lang="pt-BR" sz="1400" b="1" dirty="0"/>
          </a:p>
        </p:txBody>
      </p:sp>
      <p:sp>
        <p:nvSpPr>
          <p:cNvPr id="4" name="Retângulo 3"/>
          <p:cNvSpPr/>
          <p:nvPr/>
        </p:nvSpPr>
        <p:spPr>
          <a:xfrm>
            <a:off x="1240189" y="2398358"/>
            <a:ext cx="93249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BR" dirty="0"/>
          </a:p>
        </p:txBody>
      </p:sp>
      <p:sp>
        <p:nvSpPr>
          <p:cNvPr id="3" name="CaixaDeTexto 2"/>
          <p:cNvSpPr txBox="1"/>
          <p:nvPr/>
        </p:nvSpPr>
        <p:spPr>
          <a:xfrm>
            <a:off x="2193230" y="617374"/>
            <a:ext cx="174363" cy="1085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/>
          </a:p>
        </p:txBody>
      </p:sp>
      <p:sp>
        <p:nvSpPr>
          <p:cNvPr id="16" name="CaixaDeTexto 15"/>
          <p:cNvSpPr txBox="1"/>
          <p:nvPr/>
        </p:nvSpPr>
        <p:spPr>
          <a:xfrm>
            <a:off x="553813" y="1849360"/>
            <a:ext cx="1751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/>
              <a:t>LA FRITTATA</a:t>
            </a:r>
            <a:endParaRPr lang="pt-BR" b="1" dirty="0">
              <a:solidFill>
                <a:srgbClr val="FF0000"/>
              </a:solidFill>
            </a:endParaRPr>
          </a:p>
        </p:txBody>
      </p:sp>
      <p:pic>
        <p:nvPicPr>
          <p:cNvPr id="17" name="Imagem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35155" y="0"/>
            <a:ext cx="2956845" cy="1971229"/>
          </a:xfrm>
          <a:prstGeom prst="rect">
            <a:avLst/>
          </a:prstGeom>
        </p:spPr>
      </p:pic>
      <p:sp>
        <p:nvSpPr>
          <p:cNvPr id="12" name="CaixaDeTexto 11"/>
          <p:cNvSpPr txBox="1"/>
          <p:nvPr/>
        </p:nvSpPr>
        <p:spPr>
          <a:xfrm>
            <a:off x="9178266" y="2474730"/>
            <a:ext cx="22814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/>
              <a:t>L’UOVO ALLA COQUE</a:t>
            </a:r>
            <a:endParaRPr lang="pt-BR" b="1" dirty="0">
              <a:solidFill>
                <a:srgbClr val="FF0000"/>
              </a:solidFill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3308357" y="1849360"/>
            <a:ext cx="21850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/>
              <a:t>L’UOVO IN CAMICIA</a:t>
            </a:r>
            <a:endParaRPr lang="pt-BR" b="1" dirty="0">
              <a:solidFill>
                <a:srgbClr val="FF0000"/>
              </a:solidFill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6335208" y="1834297"/>
            <a:ext cx="1751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/>
              <a:t>L’UOVO SODO</a:t>
            </a:r>
            <a:endParaRPr lang="pt-BR" b="1" dirty="0">
              <a:solidFill>
                <a:srgbClr val="FF0000"/>
              </a:solidFill>
            </a:endParaRPr>
          </a:p>
        </p:txBody>
      </p:sp>
      <p:sp>
        <p:nvSpPr>
          <p:cNvPr id="15" name="CaixaDeTexto 14"/>
          <p:cNvSpPr txBox="1"/>
          <p:nvPr/>
        </p:nvSpPr>
        <p:spPr>
          <a:xfrm>
            <a:off x="5998465" y="4062151"/>
            <a:ext cx="27525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/>
              <a:t>L’UOVO ALL TEGAMINO</a:t>
            </a:r>
            <a:endParaRPr lang="pt-BR" b="1" dirty="0">
              <a:solidFill>
                <a:srgbClr val="FF0000"/>
              </a:solidFill>
            </a:endParaRPr>
          </a:p>
        </p:txBody>
      </p:sp>
      <p:sp>
        <p:nvSpPr>
          <p:cNvPr id="18" name="CaixaDeTexto 17"/>
          <p:cNvSpPr txBox="1"/>
          <p:nvPr/>
        </p:nvSpPr>
        <p:spPr>
          <a:xfrm>
            <a:off x="1555811" y="4014216"/>
            <a:ext cx="35050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/>
              <a:t>L’UOVO ALL ORECCHIO DI BUE</a:t>
            </a:r>
            <a:endParaRPr lang="pt-BR" b="1" dirty="0">
              <a:solidFill>
                <a:srgbClr val="FF0000"/>
              </a:solidFill>
            </a:endParaRPr>
          </a:p>
        </p:txBody>
      </p:sp>
      <p:pic>
        <p:nvPicPr>
          <p:cNvPr id="1026" name="Picture 2" descr="Frittata png images | PNGWi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0" y="2200657"/>
            <a:ext cx="2514719" cy="1886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Imagem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79730" y="2200657"/>
            <a:ext cx="2487560" cy="1793671"/>
          </a:xfrm>
          <a:prstGeom prst="rect">
            <a:avLst/>
          </a:prstGeom>
        </p:spPr>
      </p:pic>
      <p:pic>
        <p:nvPicPr>
          <p:cNvPr id="20" name="Imagem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15476" y="3202793"/>
            <a:ext cx="2796201" cy="2098758"/>
          </a:xfrm>
          <a:prstGeom prst="rect">
            <a:avLst/>
          </a:prstGeom>
        </p:spPr>
      </p:pic>
      <p:pic>
        <p:nvPicPr>
          <p:cNvPr id="21" name="Imagem 20"/>
          <p:cNvPicPr>
            <a:picLocks noChangeAspect="1"/>
          </p:cNvPicPr>
          <p:nvPr/>
        </p:nvPicPr>
        <p:blipFill rotWithShape="1">
          <a:blip r:embed="rId7"/>
          <a:srcRect t="22388" b="11250"/>
          <a:stretch/>
        </p:blipFill>
        <p:spPr>
          <a:xfrm>
            <a:off x="5515427" y="2236794"/>
            <a:ext cx="3208315" cy="1849903"/>
          </a:xfrm>
          <a:prstGeom prst="rect">
            <a:avLst/>
          </a:prstGeom>
        </p:spPr>
      </p:pic>
      <p:pic>
        <p:nvPicPr>
          <p:cNvPr id="22" name="Imagem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77221" y="4437994"/>
            <a:ext cx="2205018" cy="1863910"/>
          </a:xfrm>
          <a:prstGeom prst="rect">
            <a:avLst/>
          </a:prstGeom>
        </p:spPr>
      </p:pic>
      <p:pic>
        <p:nvPicPr>
          <p:cNvPr id="23" name="Imagem 2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64905" y="4520811"/>
            <a:ext cx="3109357" cy="1900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651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="" xmlns:a16="http://schemas.microsoft.com/office/drawing/2014/main" id="{66E9E583-41D1-4C57-B054-C65D2ACF67F2}"/>
              </a:ext>
            </a:extLst>
          </p:cNvPr>
          <p:cNvSpPr txBox="1"/>
          <p:nvPr/>
        </p:nvSpPr>
        <p:spPr>
          <a:xfrm>
            <a:off x="4639590" y="902154"/>
            <a:ext cx="4110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/>
              <a:t>MODULO TRANTASETTE</a:t>
            </a:r>
          </a:p>
          <a:p>
            <a:pPr algn="ctr"/>
            <a:r>
              <a:rPr lang="pt-BR" b="1" dirty="0" smtClean="0"/>
              <a:t>FACCIAMO </a:t>
            </a:r>
            <a:r>
              <a:rPr lang="pt-BR" b="1" dirty="0" smtClean="0"/>
              <a:t>UN </a:t>
            </a:r>
            <a:r>
              <a:rPr lang="pt-BR" b="1" dirty="0" smtClean="0"/>
              <a:t>CAFFÈ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="" xmlns:a16="http://schemas.microsoft.com/office/drawing/2014/main" id="{7167E2BE-4B7E-4280-9341-9420C66C58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97244" y="6174384"/>
            <a:ext cx="994756" cy="683616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="" xmlns:a16="http://schemas.microsoft.com/office/drawing/2014/main" id="{DEC5A90C-A7C0-4FE3-B4D0-944FC07BDBC3}"/>
              </a:ext>
            </a:extLst>
          </p:cNvPr>
          <p:cNvSpPr txBox="1"/>
          <p:nvPr/>
        </p:nvSpPr>
        <p:spPr>
          <a:xfrm>
            <a:off x="4736984" y="186000"/>
            <a:ext cx="38421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L’ITALIANO ALL”UNIVERSITÀ</a:t>
            </a:r>
            <a:endParaRPr lang="pt-BR" b="1" dirty="0"/>
          </a:p>
          <a:p>
            <a:pPr algn="ctr"/>
            <a:r>
              <a:rPr lang="pt-BR" sz="1400" b="1" dirty="0" smtClean="0"/>
              <a:t>Corso </a:t>
            </a:r>
            <a:r>
              <a:rPr lang="pt-BR" sz="1400" b="1" dirty="0" err="1" smtClean="0"/>
              <a:t>di</a:t>
            </a:r>
            <a:r>
              <a:rPr lang="pt-BR" sz="1400" b="1" dirty="0" smtClean="0"/>
              <a:t> </a:t>
            </a:r>
            <a:r>
              <a:rPr lang="pt-BR" sz="1400" b="1" dirty="0" err="1" smtClean="0"/>
              <a:t>Conversazione</a:t>
            </a:r>
            <a:endParaRPr lang="pt-BR" sz="1400" b="1" dirty="0"/>
          </a:p>
        </p:txBody>
      </p:sp>
      <p:sp>
        <p:nvSpPr>
          <p:cNvPr id="4" name="Retângulo 3"/>
          <p:cNvSpPr/>
          <p:nvPr/>
        </p:nvSpPr>
        <p:spPr>
          <a:xfrm>
            <a:off x="1240189" y="2398358"/>
            <a:ext cx="93249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BR" dirty="0"/>
          </a:p>
        </p:txBody>
      </p:sp>
      <p:sp>
        <p:nvSpPr>
          <p:cNvPr id="3" name="CaixaDeTexto 2"/>
          <p:cNvSpPr txBox="1"/>
          <p:nvPr/>
        </p:nvSpPr>
        <p:spPr>
          <a:xfrm>
            <a:off x="2193230" y="617374"/>
            <a:ext cx="174363" cy="1085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/>
          </a:p>
        </p:txBody>
      </p:sp>
      <p:pic>
        <p:nvPicPr>
          <p:cNvPr id="17" name="Imagem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35155" y="0"/>
            <a:ext cx="2956845" cy="1971229"/>
          </a:xfrm>
          <a:prstGeom prst="rect">
            <a:avLst/>
          </a:prstGeom>
        </p:spPr>
      </p:pic>
      <p:sp>
        <p:nvSpPr>
          <p:cNvPr id="11" name="CaixaDeTexto 10"/>
          <p:cNvSpPr txBox="1"/>
          <p:nvPr/>
        </p:nvSpPr>
        <p:spPr>
          <a:xfrm>
            <a:off x="4861398" y="1971229"/>
            <a:ext cx="6093151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/>
              <a:t>Il caffè è una bevanda intramontabile che ha radici profonde nella cultura italiana. In Italia, il caffè non è solo una bevanda, ma un momento di convivialità e piacere che si declina in una vasta gamma di preparazioni, ognuna con le proprie caratteristiche uniche. Scopriamo insieme i diversi tipi di caffè che popolano le caffetterie e le case di tutta la penisola, da quelli più tradizionali a quelli più innovativi</a:t>
            </a:r>
            <a:r>
              <a:rPr lang="it-IT" dirty="0" smtClean="0"/>
              <a:t>.</a:t>
            </a:r>
          </a:p>
          <a:p>
            <a:pPr algn="just"/>
            <a:endParaRPr lang="it-IT" dirty="0" smtClean="0"/>
          </a:p>
          <a:p>
            <a:pPr algn="just"/>
            <a:r>
              <a:rPr lang="it-IT" dirty="0"/>
              <a:t>Il caffè in Italia va ben oltre la semplice bevanda: è un simbolo di convivialità, di tradizione e di passione per l'arte della preparazione del caffè. Con una varietà così ampia di tipologie e sapori, c'è un caffè italiano adatto a ogni momento della giornata e a ogni preferenza gustativa. Che tu sia un tradizionalista del caffè espresso o un sperimentatore delle ultime tendenze, c'è sempre un caffè italiano pronto a deliziare il tuo palato e a regalarti un momento di piacere autentico.</a:t>
            </a:r>
          </a:p>
          <a:p>
            <a:pPr algn="just"/>
            <a:endParaRPr lang="pt-BR" dirty="0"/>
          </a:p>
        </p:txBody>
      </p:sp>
      <p:pic>
        <p:nvPicPr>
          <p:cNvPr id="24" name="Imagem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069" y="2060373"/>
            <a:ext cx="4220910" cy="42209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74368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="" xmlns:a16="http://schemas.microsoft.com/office/drawing/2014/main" id="{66E9E583-41D1-4C57-B054-C65D2ACF67F2}"/>
              </a:ext>
            </a:extLst>
          </p:cNvPr>
          <p:cNvSpPr txBox="1"/>
          <p:nvPr/>
        </p:nvSpPr>
        <p:spPr>
          <a:xfrm>
            <a:off x="4639590" y="902154"/>
            <a:ext cx="4110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/>
              <a:t>MODULO TRANTASETTE</a:t>
            </a:r>
          </a:p>
          <a:p>
            <a:pPr algn="ctr"/>
            <a:r>
              <a:rPr lang="pt-BR" b="1" dirty="0" smtClean="0"/>
              <a:t>FACCIAMO </a:t>
            </a:r>
            <a:r>
              <a:rPr lang="pt-BR" b="1" dirty="0" smtClean="0"/>
              <a:t>UN </a:t>
            </a:r>
            <a:r>
              <a:rPr lang="pt-BR" b="1" dirty="0" smtClean="0"/>
              <a:t>CAFFÈ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="" xmlns:a16="http://schemas.microsoft.com/office/drawing/2014/main" id="{7167E2BE-4B7E-4280-9341-9420C66C58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97244" y="6174384"/>
            <a:ext cx="994756" cy="683616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="" xmlns:a16="http://schemas.microsoft.com/office/drawing/2014/main" id="{DEC5A90C-A7C0-4FE3-B4D0-944FC07BDBC3}"/>
              </a:ext>
            </a:extLst>
          </p:cNvPr>
          <p:cNvSpPr txBox="1"/>
          <p:nvPr/>
        </p:nvSpPr>
        <p:spPr>
          <a:xfrm>
            <a:off x="4736984" y="186000"/>
            <a:ext cx="38421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L’ITALIANO ALL”UNIVERSITÀ</a:t>
            </a:r>
            <a:endParaRPr lang="pt-BR" b="1" dirty="0"/>
          </a:p>
          <a:p>
            <a:pPr algn="ctr"/>
            <a:r>
              <a:rPr lang="pt-BR" sz="1400" b="1" dirty="0" smtClean="0"/>
              <a:t>Corso </a:t>
            </a:r>
            <a:r>
              <a:rPr lang="pt-BR" sz="1400" b="1" dirty="0" err="1" smtClean="0"/>
              <a:t>di</a:t>
            </a:r>
            <a:r>
              <a:rPr lang="pt-BR" sz="1400" b="1" dirty="0" smtClean="0"/>
              <a:t> </a:t>
            </a:r>
            <a:r>
              <a:rPr lang="pt-BR" sz="1400" b="1" dirty="0" err="1" smtClean="0"/>
              <a:t>Conversazione</a:t>
            </a:r>
            <a:endParaRPr lang="pt-BR" sz="1400" b="1" dirty="0"/>
          </a:p>
        </p:txBody>
      </p:sp>
      <p:sp>
        <p:nvSpPr>
          <p:cNvPr id="4" name="Retângulo 3"/>
          <p:cNvSpPr/>
          <p:nvPr/>
        </p:nvSpPr>
        <p:spPr>
          <a:xfrm>
            <a:off x="1240189" y="2398358"/>
            <a:ext cx="93249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BR" dirty="0"/>
          </a:p>
        </p:txBody>
      </p:sp>
      <p:sp>
        <p:nvSpPr>
          <p:cNvPr id="3" name="CaixaDeTexto 2"/>
          <p:cNvSpPr txBox="1"/>
          <p:nvPr/>
        </p:nvSpPr>
        <p:spPr>
          <a:xfrm>
            <a:off x="2193230" y="617374"/>
            <a:ext cx="174363" cy="1085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/>
          </a:p>
        </p:txBody>
      </p:sp>
      <p:pic>
        <p:nvPicPr>
          <p:cNvPr id="17" name="Imagem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35155" y="0"/>
            <a:ext cx="2956845" cy="1971229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4"/>
          <a:srcRect t="18756" b="60980"/>
          <a:stretch/>
        </p:blipFill>
        <p:spPr>
          <a:xfrm>
            <a:off x="282561" y="811467"/>
            <a:ext cx="4337448" cy="1771557"/>
          </a:xfrm>
          <a:prstGeom prst="rect">
            <a:avLst/>
          </a:prstGeom>
        </p:spPr>
      </p:pic>
      <p:sp>
        <p:nvSpPr>
          <p:cNvPr id="11" name="CaixaDeTexto 10"/>
          <p:cNvSpPr txBox="1"/>
          <p:nvPr/>
        </p:nvSpPr>
        <p:spPr>
          <a:xfrm>
            <a:off x="4926281" y="2204815"/>
            <a:ext cx="533257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b="1" dirty="0"/>
              <a:t>Il Caffè Espresso, la bevanda più comune</a:t>
            </a:r>
            <a:endParaRPr lang="it-IT" dirty="0"/>
          </a:p>
          <a:p>
            <a:pPr algn="just"/>
            <a:r>
              <a:rPr lang="it-IT" dirty="0"/>
              <a:t/>
            </a:r>
            <a:br>
              <a:rPr lang="it-IT" dirty="0"/>
            </a:br>
            <a:r>
              <a:rPr lang="it-IT" dirty="0"/>
              <a:t>Il caffè espresso è il tipo di caffè più comune in Italia, considerato il "caffè normale". Si prepara con una macchina per caffè espresso, che utilizza acqua calda a pressione per forzare l'acqua attraverso il caffè macinato. Il risultato è un caffè intenso e aromatico, con una crema densa e cremosa sulla superficie</a:t>
            </a:r>
            <a:r>
              <a:rPr lang="it-IT" dirty="0" smtClean="0"/>
              <a:t>.</a:t>
            </a:r>
          </a:p>
          <a:p>
            <a:pPr algn="just"/>
            <a:r>
              <a:rPr lang="it-IT" dirty="0"/>
              <a:t/>
            </a:r>
            <a:br>
              <a:rPr lang="it-IT" dirty="0"/>
            </a:br>
            <a:r>
              <a:rPr lang="it-IT" dirty="0"/>
              <a:t>Il caffè espresso può essere ordinato anche in due altre versioni: </a:t>
            </a:r>
            <a:r>
              <a:rPr lang="it-IT" b="1" dirty="0"/>
              <a:t>ristretto</a:t>
            </a:r>
            <a:r>
              <a:rPr lang="it-IT" dirty="0"/>
              <a:t> e </a:t>
            </a:r>
            <a:r>
              <a:rPr lang="it-IT" b="1" dirty="0"/>
              <a:t>lungo</a:t>
            </a:r>
            <a:r>
              <a:rPr lang="it-IT" dirty="0"/>
              <a:t>. Il ristretto è una versione più concentrata dell'espresso, con una quantità inferiore di acqua e una maggiore concentrazione di aromi. Il lungo, invece, è una versione più diluita dell'espresso, con una quantità maggiore di acqua e un sapore meno intenso.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2142" y="2612501"/>
            <a:ext cx="4337448" cy="41883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04700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="" xmlns:a16="http://schemas.microsoft.com/office/drawing/2014/main" id="{66E9E583-41D1-4C57-B054-C65D2ACF67F2}"/>
              </a:ext>
            </a:extLst>
          </p:cNvPr>
          <p:cNvSpPr txBox="1"/>
          <p:nvPr/>
        </p:nvSpPr>
        <p:spPr>
          <a:xfrm>
            <a:off x="4639590" y="902154"/>
            <a:ext cx="4110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/>
              <a:t>MODULO TRANTASETTE</a:t>
            </a:r>
          </a:p>
          <a:p>
            <a:pPr algn="ctr"/>
            <a:r>
              <a:rPr lang="pt-BR" b="1" dirty="0" smtClean="0"/>
              <a:t>FACCIAMO </a:t>
            </a:r>
            <a:r>
              <a:rPr lang="pt-BR" b="1" dirty="0" smtClean="0"/>
              <a:t>UN </a:t>
            </a:r>
            <a:r>
              <a:rPr lang="pt-BR" b="1" dirty="0" smtClean="0"/>
              <a:t>CAFFÈ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="" xmlns:a16="http://schemas.microsoft.com/office/drawing/2014/main" id="{7167E2BE-4B7E-4280-9341-9420C66C58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97244" y="6174384"/>
            <a:ext cx="994756" cy="683616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="" xmlns:a16="http://schemas.microsoft.com/office/drawing/2014/main" id="{DEC5A90C-A7C0-4FE3-B4D0-944FC07BDBC3}"/>
              </a:ext>
            </a:extLst>
          </p:cNvPr>
          <p:cNvSpPr txBox="1"/>
          <p:nvPr/>
        </p:nvSpPr>
        <p:spPr>
          <a:xfrm>
            <a:off x="4736984" y="186000"/>
            <a:ext cx="38421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L’ITALIANO ALL”UNIVERSITÀ</a:t>
            </a:r>
            <a:endParaRPr lang="pt-BR" b="1" dirty="0"/>
          </a:p>
          <a:p>
            <a:pPr algn="ctr"/>
            <a:r>
              <a:rPr lang="pt-BR" sz="1400" b="1" dirty="0" smtClean="0"/>
              <a:t>Corso </a:t>
            </a:r>
            <a:r>
              <a:rPr lang="pt-BR" sz="1400" b="1" dirty="0" err="1" smtClean="0"/>
              <a:t>di</a:t>
            </a:r>
            <a:r>
              <a:rPr lang="pt-BR" sz="1400" b="1" dirty="0" smtClean="0"/>
              <a:t> </a:t>
            </a:r>
            <a:r>
              <a:rPr lang="pt-BR" sz="1400" b="1" dirty="0" err="1" smtClean="0"/>
              <a:t>Conversazione</a:t>
            </a:r>
            <a:endParaRPr lang="pt-BR" sz="1400" b="1" dirty="0"/>
          </a:p>
        </p:txBody>
      </p:sp>
      <p:sp>
        <p:nvSpPr>
          <p:cNvPr id="4" name="Retângulo 3"/>
          <p:cNvSpPr/>
          <p:nvPr/>
        </p:nvSpPr>
        <p:spPr>
          <a:xfrm>
            <a:off x="1240189" y="2398358"/>
            <a:ext cx="93249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BR" dirty="0"/>
          </a:p>
        </p:txBody>
      </p:sp>
      <p:sp>
        <p:nvSpPr>
          <p:cNvPr id="3" name="CaixaDeTexto 2"/>
          <p:cNvSpPr txBox="1"/>
          <p:nvPr/>
        </p:nvSpPr>
        <p:spPr>
          <a:xfrm>
            <a:off x="2193230" y="617374"/>
            <a:ext cx="174363" cy="1085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/>
          </a:p>
        </p:txBody>
      </p:sp>
      <p:pic>
        <p:nvPicPr>
          <p:cNvPr id="17" name="Imagem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35155" y="0"/>
            <a:ext cx="2956845" cy="1971229"/>
          </a:xfrm>
          <a:prstGeom prst="rect">
            <a:avLst/>
          </a:prstGeom>
        </p:spPr>
      </p:pic>
      <p:sp>
        <p:nvSpPr>
          <p:cNvPr id="9" name="Retângulo 8"/>
          <p:cNvSpPr/>
          <p:nvPr/>
        </p:nvSpPr>
        <p:spPr>
          <a:xfrm>
            <a:off x="6206622" y="2272221"/>
            <a:ext cx="3851777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b="1" dirty="0"/>
              <a:t>Il sapore della tradizione con il Caffè alla moka</a:t>
            </a:r>
          </a:p>
          <a:p>
            <a:pPr algn="just"/>
            <a:endParaRPr lang="it-IT" dirty="0"/>
          </a:p>
          <a:p>
            <a:pPr algn="just"/>
            <a:r>
              <a:rPr lang="it-IT" dirty="0"/>
              <a:t>Il caffè della moka è una bevanda tradizionale italiana, preparata con una caffettiera a moka. La caffettiera a moka è un simbolo della cultura italiana e viene utilizzata in tutte le case italiane. </a:t>
            </a:r>
            <a:endParaRPr lang="it-IT" dirty="0" smtClean="0"/>
          </a:p>
          <a:p>
            <a:pPr algn="just"/>
            <a:endParaRPr lang="it-IT" dirty="0"/>
          </a:p>
          <a:p>
            <a:pPr algn="just"/>
            <a:r>
              <a:rPr lang="it-IT" dirty="0" smtClean="0"/>
              <a:t>Il </a:t>
            </a:r>
            <a:r>
              <a:rPr lang="it-IT" dirty="0"/>
              <a:t>caffè della moka ha una consistenza diversa dal caffè espresso, più simile al caffè filtro, ma molti italiani preferiscono questo tipo di caffè per la sua intensità e aroma.</a:t>
            </a:r>
            <a:endParaRPr lang="pt-BR" dirty="0"/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4"/>
          <a:srcRect t="18756" b="60980"/>
          <a:stretch/>
        </p:blipFill>
        <p:spPr>
          <a:xfrm>
            <a:off x="282561" y="811467"/>
            <a:ext cx="4337448" cy="1771557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2561" y="2668597"/>
            <a:ext cx="4357029" cy="37920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27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="" xmlns:a16="http://schemas.microsoft.com/office/drawing/2014/main" id="{66E9E583-41D1-4C57-B054-C65D2ACF67F2}"/>
              </a:ext>
            </a:extLst>
          </p:cNvPr>
          <p:cNvSpPr txBox="1"/>
          <p:nvPr/>
        </p:nvSpPr>
        <p:spPr>
          <a:xfrm>
            <a:off x="4639590" y="902154"/>
            <a:ext cx="4110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/>
              <a:t>MODULO TRANTASETTE</a:t>
            </a:r>
          </a:p>
          <a:p>
            <a:pPr algn="ctr"/>
            <a:r>
              <a:rPr lang="pt-BR" b="1" dirty="0" smtClean="0"/>
              <a:t>FACCIAMO </a:t>
            </a:r>
            <a:r>
              <a:rPr lang="pt-BR" b="1" dirty="0" smtClean="0"/>
              <a:t>UN </a:t>
            </a:r>
            <a:r>
              <a:rPr lang="pt-BR" b="1" dirty="0" smtClean="0"/>
              <a:t>CAFFÈ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="" xmlns:a16="http://schemas.microsoft.com/office/drawing/2014/main" id="{7167E2BE-4B7E-4280-9341-9420C66C58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97244" y="6174384"/>
            <a:ext cx="994756" cy="683616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="" xmlns:a16="http://schemas.microsoft.com/office/drawing/2014/main" id="{DEC5A90C-A7C0-4FE3-B4D0-944FC07BDBC3}"/>
              </a:ext>
            </a:extLst>
          </p:cNvPr>
          <p:cNvSpPr txBox="1"/>
          <p:nvPr/>
        </p:nvSpPr>
        <p:spPr>
          <a:xfrm>
            <a:off x="4736984" y="186000"/>
            <a:ext cx="38421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L’ITALIANO ALL”UNIVERSITÀ</a:t>
            </a:r>
            <a:endParaRPr lang="pt-BR" b="1" dirty="0"/>
          </a:p>
          <a:p>
            <a:pPr algn="ctr"/>
            <a:r>
              <a:rPr lang="pt-BR" sz="1400" b="1" dirty="0" smtClean="0"/>
              <a:t>Corso </a:t>
            </a:r>
            <a:r>
              <a:rPr lang="pt-BR" sz="1400" b="1" dirty="0" err="1" smtClean="0"/>
              <a:t>di</a:t>
            </a:r>
            <a:r>
              <a:rPr lang="pt-BR" sz="1400" b="1" dirty="0" smtClean="0"/>
              <a:t> </a:t>
            </a:r>
            <a:r>
              <a:rPr lang="pt-BR" sz="1400" b="1" dirty="0" err="1" smtClean="0"/>
              <a:t>Conversazione</a:t>
            </a:r>
            <a:endParaRPr lang="pt-BR" sz="1400" b="1" dirty="0"/>
          </a:p>
        </p:txBody>
      </p:sp>
      <p:sp>
        <p:nvSpPr>
          <p:cNvPr id="4" name="Retângulo 3"/>
          <p:cNvSpPr/>
          <p:nvPr/>
        </p:nvSpPr>
        <p:spPr>
          <a:xfrm>
            <a:off x="1240189" y="2398358"/>
            <a:ext cx="93249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BR" dirty="0"/>
          </a:p>
        </p:txBody>
      </p:sp>
      <p:sp>
        <p:nvSpPr>
          <p:cNvPr id="3" name="CaixaDeTexto 2"/>
          <p:cNvSpPr txBox="1"/>
          <p:nvPr/>
        </p:nvSpPr>
        <p:spPr>
          <a:xfrm>
            <a:off x="2193230" y="617374"/>
            <a:ext cx="174363" cy="1085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/>
          </a:p>
        </p:txBody>
      </p:sp>
      <p:pic>
        <p:nvPicPr>
          <p:cNvPr id="17" name="Imagem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35155" y="0"/>
            <a:ext cx="2956845" cy="1971229"/>
          </a:xfrm>
          <a:prstGeom prst="rect">
            <a:avLst/>
          </a:prstGeom>
        </p:spPr>
      </p:pic>
      <p:sp>
        <p:nvSpPr>
          <p:cNvPr id="9" name="Retângulo 8"/>
          <p:cNvSpPr/>
          <p:nvPr/>
        </p:nvSpPr>
        <p:spPr>
          <a:xfrm>
            <a:off x="5309314" y="2583024"/>
            <a:ext cx="3851777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000" b="1" dirty="0"/>
              <a:t>Il Caffè decaffeinato, la variante senza caffeina</a:t>
            </a:r>
            <a:endParaRPr lang="it-IT" sz="2000" dirty="0"/>
          </a:p>
          <a:p>
            <a:pPr algn="just"/>
            <a:r>
              <a:rPr lang="it-IT" sz="2000" dirty="0"/>
              <a:t/>
            </a:r>
            <a:br>
              <a:rPr lang="it-IT" sz="2000" dirty="0"/>
            </a:br>
            <a:r>
              <a:rPr lang="it-IT" sz="2000" dirty="0"/>
              <a:t>Il caffè decaffeinato è una variante del caffè espresso, realizzata con chicchi di caffè decaffeinati. Questo tipo di caffè è ideale per chi ama il gusto del caffè ma non può o non vuole consumare caffeina. Il caffè decaffeinato è disponibile in polvere, </a:t>
            </a:r>
            <a:r>
              <a:rPr lang="it-IT" sz="2000" b="1" dirty="0">
                <a:hlinkClick r:id="rId4"/>
              </a:rPr>
              <a:t>in cialde e in capsule per le macchinette del caffè</a:t>
            </a:r>
            <a:r>
              <a:rPr lang="it-IT" sz="2000" dirty="0"/>
              <a:t>.</a:t>
            </a:r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5"/>
          <a:srcRect t="18756" b="60980"/>
          <a:stretch/>
        </p:blipFill>
        <p:spPr>
          <a:xfrm>
            <a:off x="282561" y="811467"/>
            <a:ext cx="4337448" cy="1771557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6"/>
          <a:srcRect l="3438" r="1764"/>
          <a:stretch/>
        </p:blipFill>
        <p:spPr>
          <a:xfrm>
            <a:off x="262433" y="2668597"/>
            <a:ext cx="4357576" cy="37015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09209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="" xmlns:a16="http://schemas.microsoft.com/office/drawing/2014/main" id="{66E9E583-41D1-4C57-B054-C65D2ACF67F2}"/>
              </a:ext>
            </a:extLst>
          </p:cNvPr>
          <p:cNvSpPr txBox="1"/>
          <p:nvPr/>
        </p:nvSpPr>
        <p:spPr>
          <a:xfrm>
            <a:off x="4639590" y="902154"/>
            <a:ext cx="4110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/>
              <a:t>MODULO TRANTASETTE</a:t>
            </a:r>
          </a:p>
          <a:p>
            <a:pPr algn="ctr"/>
            <a:r>
              <a:rPr lang="pt-BR" b="1" dirty="0" smtClean="0"/>
              <a:t>FACCIAMO </a:t>
            </a:r>
            <a:r>
              <a:rPr lang="pt-BR" b="1" dirty="0" smtClean="0"/>
              <a:t>UN </a:t>
            </a:r>
            <a:r>
              <a:rPr lang="pt-BR" b="1" dirty="0" smtClean="0"/>
              <a:t>CAFFÈ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="" xmlns:a16="http://schemas.microsoft.com/office/drawing/2014/main" id="{7167E2BE-4B7E-4280-9341-9420C66C58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97244" y="6174384"/>
            <a:ext cx="994756" cy="683616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="" xmlns:a16="http://schemas.microsoft.com/office/drawing/2014/main" id="{DEC5A90C-A7C0-4FE3-B4D0-944FC07BDBC3}"/>
              </a:ext>
            </a:extLst>
          </p:cNvPr>
          <p:cNvSpPr txBox="1"/>
          <p:nvPr/>
        </p:nvSpPr>
        <p:spPr>
          <a:xfrm>
            <a:off x="4736984" y="186000"/>
            <a:ext cx="38421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L’ITALIANO ALL”UNIVERSITÀ</a:t>
            </a:r>
            <a:endParaRPr lang="pt-BR" b="1" dirty="0"/>
          </a:p>
          <a:p>
            <a:pPr algn="ctr"/>
            <a:r>
              <a:rPr lang="pt-BR" sz="1400" b="1" dirty="0" smtClean="0"/>
              <a:t>Corso </a:t>
            </a:r>
            <a:r>
              <a:rPr lang="pt-BR" sz="1400" b="1" dirty="0" err="1" smtClean="0"/>
              <a:t>di</a:t>
            </a:r>
            <a:r>
              <a:rPr lang="pt-BR" sz="1400" b="1" dirty="0" smtClean="0"/>
              <a:t> </a:t>
            </a:r>
            <a:r>
              <a:rPr lang="pt-BR" sz="1400" b="1" dirty="0" err="1" smtClean="0"/>
              <a:t>Conversazione</a:t>
            </a:r>
            <a:endParaRPr lang="pt-BR" sz="1400" b="1" dirty="0"/>
          </a:p>
        </p:txBody>
      </p:sp>
      <p:sp>
        <p:nvSpPr>
          <p:cNvPr id="4" name="Retângulo 3"/>
          <p:cNvSpPr/>
          <p:nvPr/>
        </p:nvSpPr>
        <p:spPr>
          <a:xfrm>
            <a:off x="1240189" y="2398358"/>
            <a:ext cx="93249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BR" dirty="0"/>
          </a:p>
        </p:txBody>
      </p:sp>
      <p:sp>
        <p:nvSpPr>
          <p:cNvPr id="3" name="CaixaDeTexto 2"/>
          <p:cNvSpPr txBox="1"/>
          <p:nvPr/>
        </p:nvSpPr>
        <p:spPr>
          <a:xfrm>
            <a:off x="2193230" y="617374"/>
            <a:ext cx="174363" cy="1085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/>
          </a:p>
        </p:txBody>
      </p:sp>
      <p:pic>
        <p:nvPicPr>
          <p:cNvPr id="17" name="Imagem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35155" y="0"/>
            <a:ext cx="2956845" cy="1971229"/>
          </a:xfrm>
          <a:prstGeom prst="rect">
            <a:avLst/>
          </a:prstGeom>
        </p:spPr>
      </p:pic>
      <p:sp>
        <p:nvSpPr>
          <p:cNvPr id="9" name="Retângulo 8"/>
          <p:cNvSpPr/>
          <p:nvPr/>
        </p:nvSpPr>
        <p:spPr>
          <a:xfrm>
            <a:off x="4826408" y="1794959"/>
            <a:ext cx="6128142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b="1" dirty="0"/>
              <a:t>l binomio prefetto: il Caffè e il </a:t>
            </a:r>
            <a:r>
              <a:rPr lang="it-IT" b="1" dirty="0" smtClean="0"/>
              <a:t>Latte</a:t>
            </a:r>
          </a:p>
          <a:p>
            <a:pPr algn="just"/>
            <a:endParaRPr lang="it-IT" dirty="0"/>
          </a:p>
          <a:p>
            <a:pPr algn="just"/>
            <a:r>
              <a:rPr lang="it-IT" dirty="0"/>
              <a:t>Il </a:t>
            </a:r>
            <a:r>
              <a:rPr lang="it-IT" b="1" dirty="0"/>
              <a:t>caffè macchiato</a:t>
            </a:r>
            <a:r>
              <a:rPr lang="it-IT" dirty="0"/>
              <a:t> è una bevanda a base di espresso e latte montato. Il latte montato, o schiuma di latte, viene aggiunto all'espresso per addolcirne il gusto e creare una bevanda cremosa e vellutata</a:t>
            </a:r>
            <a:r>
              <a:rPr lang="it-IT" dirty="0" smtClean="0"/>
              <a:t>.</a:t>
            </a:r>
          </a:p>
          <a:p>
            <a:pPr algn="just"/>
            <a:r>
              <a:rPr lang="it-IT" dirty="0" smtClean="0"/>
              <a:t> </a:t>
            </a:r>
            <a:r>
              <a:rPr lang="it-IT" dirty="0"/>
              <a:t>Il </a:t>
            </a:r>
            <a:r>
              <a:rPr lang="it-IT" b="1" dirty="0"/>
              <a:t>cappuccino</a:t>
            </a:r>
            <a:r>
              <a:rPr lang="it-IT" dirty="0"/>
              <a:t> è una bevanda simile al caffè macchiato, ma con proporzioni diverse di caffè, latte e schiuma di latte. </a:t>
            </a:r>
            <a:endParaRPr lang="it-IT" dirty="0" smtClean="0"/>
          </a:p>
          <a:p>
            <a:pPr algn="just"/>
            <a:endParaRPr lang="it-IT" dirty="0" smtClean="0"/>
          </a:p>
          <a:p>
            <a:pPr algn="just"/>
            <a:r>
              <a:rPr lang="it-IT" dirty="0" smtClean="0"/>
              <a:t>Il</a:t>
            </a:r>
            <a:r>
              <a:rPr lang="it-IT" dirty="0"/>
              <a:t> </a:t>
            </a:r>
            <a:r>
              <a:rPr lang="it-IT" b="1" dirty="0"/>
              <a:t>latte macchiato</a:t>
            </a:r>
            <a:r>
              <a:rPr lang="it-IT" dirty="0"/>
              <a:t>, invece, è una bevanda a base di espresso e latte intero, con una quantità maggiore di latte rispetto al caffè</a:t>
            </a:r>
            <a:r>
              <a:rPr lang="it-IT" dirty="0" smtClean="0"/>
              <a:t>.</a:t>
            </a:r>
          </a:p>
          <a:p>
            <a:pPr algn="just"/>
            <a:endParaRPr lang="it-IT" dirty="0"/>
          </a:p>
          <a:p>
            <a:pPr algn="just"/>
            <a:r>
              <a:rPr lang="it-IT" dirty="0" smtClean="0"/>
              <a:t> </a:t>
            </a:r>
            <a:r>
              <a:rPr lang="it-IT" dirty="0"/>
              <a:t>Il </a:t>
            </a:r>
            <a:r>
              <a:rPr lang="it-IT" b="1" dirty="0"/>
              <a:t>caffelatte</a:t>
            </a:r>
            <a:r>
              <a:rPr lang="it-IT" dirty="0"/>
              <a:t>, o caffellatte, è una bevanda a base di espresso e latte caldo, servita per colazione. </a:t>
            </a:r>
            <a:endParaRPr lang="it-IT" dirty="0" smtClean="0"/>
          </a:p>
          <a:p>
            <a:pPr algn="just"/>
            <a:endParaRPr lang="it-IT" dirty="0"/>
          </a:p>
          <a:p>
            <a:pPr algn="just"/>
            <a:r>
              <a:rPr lang="it-IT" dirty="0" smtClean="0"/>
              <a:t>Il</a:t>
            </a:r>
            <a:r>
              <a:rPr lang="it-IT" dirty="0"/>
              <a:t> </a:t>
            </a:r>
            <a:r>
              <a:rPr lang="it-IT" b="1" dirty="0"/>
              <a:t>marocchino</a:t>
            </a:r>
            <a:r>
              <a:rPr lang="it-IT" dirty="0"/>
              <a:t> è una bevanda a base di espresso, latte e cacao in polvere, talvolta arricchita con cannella durante il periodo natalizio.</a:t>
            </a:r>
          </a:p>
          <a:p>
            <a:endParaRPr lang="it-IT" dirty="0"/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4"/>
          <a:srcRect t="18756" b="60980"/>
          <a:stretch/>
        </p:blipFill>
        <p:spPr>
          <a:xfrm>
            <a:off x="282561" y="811467"/>
            <a:ext cx="4337448" cy="1771557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2562" y="2770448"/>
            <a:ext cx="4337448" cy="38012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52236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1898</TotalTime>
  <Words>704</Words>
  <Application>Microsoft Office PowerPoint</Application>
  <PresentationFormat>Widescreen</PresentationFormat>
  <Paragraphs>176</Paragraphs>
  <Slides>14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Tema do Office</vt:lpstr>
      <vt:lpstr>1_Tema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Antonio Belelli</dc:creator>
  <cp:lastModifiedBy>ANTONIO BELELLI</cp:lastModifiedBy>
  <cp:revision>152</cp:revision>
  <dcterms:created xsi:type="dcterms:W3CDTF">2022-09-01T12:36:47Z</dcterms:created>
  <dcterms:modified xsi:type="dcterms:W3CDTF">2024-09-23T19:13:23Z</dcterms:modified>
</cp:coreProperties>
</file>