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3" r:id="rId1"/>
  </p:sldMasterIdLst>
  <p:sldIdLst>
    <p:sldId id="268" r:id="rId2"/>
    <p:sldId id="272" r:id="rId3"/>
    <p:sldId id="269" r:id="rId4"/>
    <p:sldId id="270" r:id="rId5"/>
    <p:sldId id="27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00" autoAdjust="0"/>
  </p:normalViewPr>
  <p:slideViewPr>
    <p:cSldViewPr snapToGrid="0">
      <p:cViewPr varScale="1">
        <p:scale>
          <a:sx n="107" d="100"/>
          <a:sy n="107" d="100"/>
        </p:scale>
        <p:origin x="6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154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86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53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989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026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6/19/2024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710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766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991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185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2A54C80-263E-416B-A8E0-580EDEADCBDC}" type="datetimeFigureOut">
              <a:rPr lang="en-US" smtClean="0"/>
              <a:t>6/19/2024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507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9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1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96481" y="4168588"/>
            <a:ext cx="105128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0" y="7145"/>
            <a:ext cx="2847975" cy="1216404"/>
          </a:xfrm>
          <a:prstGeom prst="roundRect">
            <a:avLst>
              <a:gd name="adj" fmla="val 8594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750" y="181761"/>
            <a:ext cx="977231" cy="109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7244" y="6320118"/>
            <a:ext cx="994756" cy="53788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L’ITALIANO ALL”UNIVERSITÀ</a:t>
            </a:r>
          </a:p>
          <a:p>
            <a:pPr algn="ctr"/>
            <a:r>
              <a:rPr lang="pt-BR" sz="1400" b="1" dirty="0"/>
              <a:t>Corso </a:t>
            </a:r>
            <a:r>
              <a:rPr lang="pt-BR" sz="1400" b="1" dirty="0" err="1"/>
              <a:t>di</a:t>
            </a:r>
            <a:r>
              <a:rPr lang="pt-BR" sz="1400" b="1" dirty="0"/>
              <a:t> </a:t>
            </a:r>
            <a:r>
              <a:rPr lang="pt-BR" sz="1400" b="1" dirty="0" err="1"/>
              <a:t>Conversazione</a:t>
            </a:r>
            <a:endParaRPr lang="pt-BR" sz="1400" b="1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66E9E583-41D1-4C57-B054-C65D2ACF67F2}"/>
              </a:ext>
            </a:extLst>
          </p:cNvPr>
          <p:cNvSpPr txBox="1"/>
          <p:nvPr/>
        </p:nvSpPr>
        <p:spPr>
          <a:xfrm>
            <a:off x="5183524" y="770775"/>
            <a:ext cx="2949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MODULO </a:t>
            </a:r>
            <a:r>
              <a:rPr lang="pt-BR" b="1" dirty="0" smtClean="0"/>
              <a:t>TRENTATRE</a:t>
            </a:r>
          </a:p>
          <a:p>
            <a:pPr algn="ctr"/>
            <a:r>
              <a:rPr lang="pt-BR" b="1" dirty="0" smtClean="0"/>
              <a:t>MACELLERIA</a:t>
            </a:r>
          </a:p>
          <a:p>
            <a:pPr algn="ctr"/>
            <a:endParaRPr lang="pt-BR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81219" y="2321929"/>
            <a:ext cx="2992288" cy="3477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2000" b="1" smtClean="0"/>
              <a:t>Cos’è </a:t>
            </a:r>
            <a:r>
              <a:rPr lang="it-IT" sz="2000" b="1" dirty="0" smtClean="0"/>
              <a:t>una Macelleria?</a:t>
            </a:r>
          </a:p>
          <a:p>
            <a:pPr algn="just"/>
            <a:r>
              <a:rPr lang="it-IT" sz="2000" dirty="0" smtClean="0"/>
              <a:t> </a:t>
            </a:r>
          </a:p>
          <a:p>
            <a:pPr algn="ctr"/>
            <a:r>
              <a:rPr lang="it-IT" sz="2000" dirty="0" smtClean="0"/>
              <a:t>La</a:t>
            </a:r>
            <a:r>
              <a:rPr lang="it-IT" sz="2000" dirty="0"/>
              <a:t> </a:t>
            </a:r>
            <a:r>
              <a:rPr lang="it-IT" sz="2000" b="1" dirty="0"/>
              <a:t>macelleria</a:t>
            </a:r>
            <a:r>
              <a:rPr lang="it-IT" sz="2000" dirty="0"/>
              <a:t>  </a:t>
            </a:r>
            <a:r>
              <a:rPr lang="it-IT" sz="2000" b="1" dirty="0"/>
              <a:t>è</a:t>
            </a:r>
            <a:r>
              <a:rPr lang="it-IT" sz="2000" dirty="0"/>
              <a:t> un negozio specializzato nella vendita di carni </a:t>
            </a:r>
            <a:r>
              <a:rPr lang="it-IT" sz="2000" b="1" dirty="0"/>
              <a:t>e</a:t>
            </a:r>
            <a:r>
              <a:rPr lang="it-IT" sz="2000" dirty="0"/>
              <a:t> derivati, come ad esempio bistecca, prosciutto </a:t>
            </a:r>
            <a:r>
              <a:rPr lang="it-IT" sz="2000" b="1" dirty="0"/>
              <a:t>e</a:t>
            </a:r>
            <a:r>
              <a:rPr lang="it-IT" sz="2000" dirty="0"/>
              <a:t> </a:t>
            </a:r>
            <a:r>
              <a:rPr lang="it-IT" sz="2000" dirty="0" smtClean="0"/>
              <a:t>carni.</a:t>
            </a:r>
            <a:r>
              <a:rPr lang="it-IT" sz="2000" dirty="0"/>
              <a:t> Un macellaio si occupa di tutte le fasi della lavorazione della carne per uso alimentare</a:t>
            </a:r>
            <a:r>
              <a:rPr lang="it-IT" sz="2000" dirty="0" smtClean="0"/>
              <a:t>. </a:t>
            </a:r>
            <a:endParaRPr lang="it-IT" sz="20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291" y="1494777"/>
            <a:ext cx="8574449" cy="4825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9952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96481" y="4168588"/>
            <a:ext cx="105128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0" y="7145"/>
            <a:ext cx="2847975" cy="1216404"/>
          </a:xfrm>
          <a:prstGeom prst="roundRect">
            <a:avLst>
              <a:gd name="adj" fmla="val 8594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750" y="181761"/>
            <a:ext cx="977231" cy="109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7244" y="6320118"/>
            <a:ext cx="994756" cy="53788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L’ITALIANO ALL”UNIVERSITÀ</a:t>
            </a:r>
          </a:p>
          <a:p>
            <a:pPr algn="ctr"/>
            <a:r>
              <a:rPr lang="pt-BR" sz="1400" b="1" dirty="0"/>
              <a:t>Corso </a:t>
            </a:r>
            <a:r>
              <a:rPr lang="pt-BR" sz="1400" b="1" dirty="0" err="1"/>
              <a:t>di</a:t>
            </a:r>
            <a:r>
              <a:rPr lang="pt-BR" sz="1400" b="1" dirty="0"/>
              <a:t> </a:t>
            </a:r>
            <a:r>
              <a:rPr lang="pt-BR" sz="1400" b="1" dirty="0" err="1"/>
              <a:t>Conversazione</a:t>
            </a:r>
            <a:endParaRPr lang="pt-BR" sz="1400" b="1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66E9E583-41D1-4C57-B054-C65D2ACF67F2}"/>
              </a:ext>
            </a:extLst>
          </p:cNvPr>
          <p:cNvSpPr txBox="1"/>
          <p:nvPr/>
        </p:nvSpPr>
        <p:spPr>
          <a:xfrm>
            <a:off x="5183524" y="770775"/>
            <a:ext cx="2949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MODULO </a:t>
            </a:r>
            <a:r>
              <a:rPr lang="pt-BR" b="1" dirty="0" smtClean="0"/>
              <a:t>TRENTATRE</a:t>
            </a:r>
          </a:p>
          <a:p>
            <a:pPr algn="ctr"/>
            <a:r>
              <a:rPr lang="pt-BR" b="1" dirty="0" smtClean="0"/>
              <a:t>MACELLERIA</a:t>
            </a:r>
          </a:p>
          <a:p>
            <a:pPr algn="ctr"/>
            <a:endParaRPr lang="pt-BR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36394" y="1787337"/>
            <a:ext cx="4319064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/>
              <a:t>Con’è una Macelleria?</a:t>
            </a:r>
          </a:p>
          <a:p>
            <a:pPr algn="just"/>
            <a:r>
              <a:rPr lang="it-IT" dirty="0" smtClean="0"/>
              <a:t> </a:t>
            </a:r>
          </a:p>
          <a:p>
            <a:pPr algn="just"/>
            <a:r>
              <a:rPr lang="it-IT" dirty="0" smtClean="0"/>
              <a:t>Avviare </a:t>
            </a:r>
            <a:r>
              <a:rPr lang="it-IT" dirty="0"/>
              <a:t>una macelleria di solito richiede un investimento iniziale compreso tra i 20.000€ e i 500.000€ o più.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8054" y="1418007"/>
            <a:ext cx="7143750" cy="476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456" y="3428303"/>
            <a:ext cx="4119002" cy="259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199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96481" y="4168588"/>
            <a:ext cx="105128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0" y="7145"/>
            <a:ext cx="2847975" cy="1216404"/>
          </a:xfrm>
          <a:prstGeom prst="roundRect">
            <a:avLst>
              <a:gd name="adj" fmla="val 8594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750" y="181761"/>
            <a:ext cx="977231" cy="109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7244" y="6320118"/>
            <a:ext cx="994756" cy="53788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L’ITALIANO ALL”UNIVERSITÀ</a:t>
            </a:r>
          </a:p>
          <a:p>
            <a:pPr algn="ctr"/>
            <a:r>
              <a:rPr lang="pt-BR" sz="1400" b="1" dirty="0"/>
              <a:t>Corso </a:t>
            </a:r>
            <a:r>
              <a:rPr lang="pt-BR" sz="1400" b="1" dirty="0" err="1"/>
              <a:t>di</a:t>
            </a:r>
            <a:r>
              <a:rPr lang="pt-BR" sz="1400" b="1" dirty="0"/>
              <a:t> </a:t>
            </a:r>
            <a:r>
              <a:rPr lang="pt-BR" sz="1400" b="1" dirty="0" err="1"/>
              <a:t>Conversazione</a:t>
            </a:r>
            <a:endParaRPr lang="pt-BR" sz="1400" b="1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66E9E583-41D1-4C57-B054-C65D2ACF67F2}"/>
              </a:ext>
            </a:extLst>
          </p:cNvPr>
          <p:cNvSpPr txBox="1"/>
          <p:nvPr/>
        </p:nvSpPr>
        <p:spPr>
          <a:xfrm>
            <a:off x="3944781" y="893238"/>
            <a:ext cx="5426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MODULO </a:t>
            </a:r>
            <a:r>
              <a:rPr lang="pt-BR" b="1" dirty="0" smtClean="0"/>
              <a:t>TRENTATRE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0" y="2506595"/>
            <a:ext cx="5195368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/>
              <a:t>Cosa si fa in una Macelleria?</a:t>
            </a:r>
          </a:p>
          <a:p>
            <a:pPr algn="just"/>
            <a:r>
              <a:rPr lang="it-IT" dirty="0" smtClean="0"/>
              <a:t>In </a:t>
            </a:r>
            <a:r>
              <a:rPr lang="it-IT" dirty="0"/>
              <a:t>particolare può occuparsi di eseguire la preparazione della carne in tagli per la vendita o produrre salumi insaccati o interi, nel rispetto delle norme alimentari e di igiene. In alcuni casi si occupa anche della vendita al banco dei prodotti carnei. (es.: prosciutti, prodotti per la stagionatura, ecc.)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5247916" y="1188384"/>
            <a:ext cx="30534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MACELLERIA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5816" y="1852862"/>
            <a:ext cx="6643783" cy="423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77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96481" y="4168588"/>
            <a:ext cx="105128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0" y="7145"/>
            <a:ext cx="2847975" cy="1216404"/>
          </a:xfrm>
          <a:prstGeom prst="roundRect">
            <a:avLst>
              <a:gd name="adj" fmla="val 8594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750" y="181761"/>
            <a:ext cx="977231" cy="109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7244" y="6320118"/>
            <a:ext cx="994756" cy="53788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L’ITALIANO ALL”UNIVERSITÀ</a:t>
            </a:r>
          </a:p>
          <a:p>
            <a:pPr algn="ctr"/>
            <a:r>
              <a:rPr lang="pt-BR" sz="1400" b="1" dirty="0"/>
              <a:t>Corso </a:t>
            </a:r>
            <a:r>
              <a:rPr lang="pt-BR" sz="1400" b="1" dirty="0" err="1"/>
              <a:t>di</a:t>
            </a:r>
            <a:r>
              <a:rPr lang="pt-BR" sz="1400" b="1" dirty="0"/>
              <a:t> </a:t>
            </a:r>
            <a:r>
              <a:rPr lang="pt-BR" sz="1400" b="1" dirty="0" err="1"/>
              <a:t>Conversazione</a:t>
            </a:r>
            <a:endParaRPr lang="pt-BR" sz="1400" b="1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66E9E583-41D1-4C57-B054-C65D2ACF67F2}"/>
              </a:ext>
            </a:extLst>
          </p:cNvPr>
          <p:cNvSpPr txBox="1"/>
          <p:nvPr/>
        </p:nvSpPr>
        <p:spPr>
          <a:xfrm>
            <a:off x="3944781" y="893238"/>
            <a:ext cx="5426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MODULO </a:t>
            </a:r>
            <a:r>
              <a:rPr lang="pt-BR" b="1" dirty="0" smtClean="0"/>
              <a:t>TRENTATRE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2548" y="1672878"/>
            <a:ext cx="5195368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/>
              <a:t>Prodotti Venduti in una Macelleria</a:t>
            </a:r>
          </a:p>
          <a:p>
            <a:pPr algn="just"/>
            <a:endParaRPr lang="it-IT" b="1" dirty="0"/>
          </a:p>
          <a:p>
            <a:pPr algn="just"/>
            <a:r>
              <a:rPr lang="it-IT" b="1" dirty="0" smtClean="0"/>
              <a:t>1. CARNES</a:t>
            </a:r>
          </a:p>
          <a:p>
            <a:pPr algn="just"/>
            <a:r>
              <a:rPr lang="it-IT" dirty="0" smtClean="0"/>
              <a:t>Carne di Manzo</a:t>
            </a:r>
          </a:p>
          <a:p>
            <a:pPr algn="just"/>
            <a:r>
              <a:rPr lang="it-IT" dirty="0" smtClean="0"/>
              <a:t>Carne di Maiale</a:t>
            </a:r>
          </a:p>
          <a:p>
            <a:pPr algn="just"/>
            <a:r>
              <a:rPr lang="it-IT" dirty="0" smtClean="0"/>
              <a:t>Carne di Pollo</a:t>
            </a:r>
          </a:p>
          <a:p>
            <a:pPr algn="just"/>
            <a:r>
              <a:rPr lang="it-IT" dirty="0" smtClean="0"/>
              <a:t>Carne di Agnello</a:t>
            </a:r>
          </a:p>
          <a:p>
            <a:pPr algn="just"/>
            <a:r>
              <a:rPr lang="it-IT" dirty="0" smtClean="0"/>
              <a:t>Carne di Capretto</a:t>
            </a:r>
          </a:p>
          <a:p>
            <a:pPr algn="just"/>
            <a:r>
              <a:rPr lang="it-IT" dirty="0" smtClean="0"/>
              <a:t>Carne di Anatra</a:t>
            </a:r>
          </a:p>
          <a:p>
            <a:pPr algn="just"/>
            <a:r>
              <a:rPr lang="it-IT" dirty="0" smtClean="0"/>
              <a:t>Carne di Coniglio</a:t>
            </a:r>
          </a:p>
          <a:p>
            <a:pPr algn="just"/>
            <a:r>
              <a:rPr lang="it-IT" dirty="0" smtClean="0"/>
              <a:t>Carne di Caervo</a:t>
            </a:r>
          </a:p>
          <a:p>
            <a:pPr algn="just"/>
            <a:r>
              <a:rPr lang="it-IT" dirty="0" smtClean="0"/>
              <a:t>Carne di Bufalo</a:t>
            </a:r>
          </a:p>
          <a:p>
            <a:pPr algn="just"/>
            <a:r>
              <a:rPr lang="it-IT" dirty="0" smtClean="0"/>
              <a:t>Carne di Pesce</a:t>
            </a:r>
          </a:p>
          <a:p>
            <a:pPr algn="just"/>
            <a:r>
              <a:rPr lang="it-IT" dirty="0" smtClean="0"/>
              <a:t>Tacchinella Ripiena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5247916" y="1188384"/>
            <a:ext cx="30534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MACELLERIA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5194" y="1852862"/>
            <a:ext cx="5909428" cy="4432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2069" y="299733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35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96481" y="4168588"/>
            <a:ext cx="105128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0" y="7145"/>
            <a:ext cx="2847975" cy="1216404"/>
          </a:xfrm>
          <a:prstGeom prst="roundRect">
            <a:avLst>
              <a:gd name="adj" fmla="val 8594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750" y="181761"/>
            <a:ext cx="977231" cy="109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7244" y="6320118"/>
            <a:ext cx="994756" cy="53788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L’ITALIANO ALL”UNIVERSITÀ</a:t>
            </a:r>
          </a:p>
          <a:p>
            <a:pPr algn="ctr"/>
            <a:r>
              <a:rPr lang="pt-BR" sz="1400" b="1" dirty="0"/>
              <a:t>Corso </a:t>
            </a:r>
            <a:r>
              <a:rPr lang="pt-BR" sz="1400" b="1" dirty="0" err="1"/>
              <a:t>di</a:t>
            </a:r>
            <a:r>
              <a:rPr lang="pt-BR" sz="1400" b="1" dirty="0"/>
              <a:t> </a:t>
            </a:r>
            <a:r>
              <a:rPr lang="pt-BR" sz="1400" b="1" dirty="0" err="1"/>
              <a:t>Conversazione</a:t>
            </a:r>
            <a:endParaRPr lang="pt-BR" sz="1400" b="1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66E9E583-41D1-4C57-B054-C65D2ACF67F2}"/>
              </a:ext>
            </a:extLst>
          </p:cNvPr>
          <p:cNvSpPr txBox="1"/>
          <p:nvPr/>
        </p:nvSpPr>
        <p:spPr>
          <a:xfrm>
            <a:off x="3944781" y="893238"/>
            <a:ext cx="5426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MODULO </a:t>
            </a:r>
            <a:r>
              <a:rPr lang="pt-BR" b="1" dirty="0" smtClean="0"/>
              <a:t>TRENTATRE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2548" y="1986642"/>
            <a:ext cx="5195368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/>
              <a:t>Tipi di Tagli di Carne </a:t>
            </a:r>
          </a:p>
          <a:p>
            <a:pPr algn="just"/>
            <a:endParaRPr lang="it-IT" b="1" dirty="0"/>
          </a:p>
          <a:p>
            <a:pPr algn="just"/>
            <a:r>
              <a:rPr lang="it-IT" b="1" dirty="0" smtClean="0"/>
              <a:t>2. TAGLI</a:t>
            </a:r>
          </a:p>
          <a:p>
            <a:pPr algn="just"/>
            <a:r>
              <a:rPr lang="it-IT" dirty="0" smtClean="0"/>
              <a:t>Costola</a:t>
            </a:r>
          </a:p>
          <a:p>
            <a:pPr algn="just"/>
            <a:r>
              <a:rPr lang="it-IT" dirty="0" smtClean="0"/>
              <a:t>Cosciotto</a:t>
            </a:r>
          </a:p>
          <a:p>
            <a:pPr algn="just"/>
            <a:r>
              <a:rPr lang="it-IT" dirty="0" smtClean="0"/>
              <a:t>Ala di Pollo, Galina, Anatra</a:t>
            </a:r>
          </a:p>
          <a:p>
            <a:pPr algn="just"/>
            <a:r>
              <a:rPr lang="it-IT" dirty="0" smtClean="0"/>
              <a:t>Sasiccia</a:t>
            </a:r>
          </a:p>
          <a:p>
            <a:pPr algn="just"/>
            <a:r>
              <a:rPr lang="it-IT" dirty="0" smtClean="0"/>
              <a:t>Coscia</a:t>
            </a:r>
          </a:p>
          <a:p>
            <a:pPr algn="just"/>
            <a:r>
              <a:rPr lang="it-IT" dirty="0" smtClean="0"/>
              <a:t>Filetto</a:t>
            </a:r>
          </a:p>
          <a:p>
            <a:pPr algn="just"/>
            <a:r>
              <a:rPr lang="it-IT" dirty="0" smtClean="0"/>
              <a:t>Bistecca di Scamone</a:t>
            </a:r>
          </a:p>
          <a:p>
            <a:pPr algn="just"/>
            <a:r>
              <a:rPr lang="it-IT" dirty="0" smtClean="0"/>
              <a:t>Carne Macinata</a:t>
            </a:r>
          </a:p>
          <a:p>
            <a:pPr algn="just"/>
            <a:r>
              <a:rPr lang="it-IT" dirty="0" smtClean="0"/>
              <a:t>Polpetta</a:t>
            </a:r>
          </a:p>
          <a:p>
            <a:pPr algn="just"/>
            <a:r>
              <a:rPr lang="it-IT" dirty="0" smtClean="0"/>
              <a:t>Carne con Grasso</a:t>
            </a:r>
          </a:p>
          <a:p>
            <a:pPr algn="just"/>
            <a:r>
              <a:rPr lang="it-IT" dirty="0" smtClean="0"/>
              <a:t>Bacon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5247916" y="1188384"/>
            <a:ext cx="30534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MACELLERIA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6"/>
          <a:srcRect l="9131"/>
          <a:stretch/>
        </p:blipFill>
        <p:spPr>
          <a:xfrm>
            <a:off x="3343835" y="1793377"/>
            <a:ext cx="5892522" cy="4356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36357" y="1793377"/>
            <a:ext cx="3080020" cy="4356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409448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2901</TotalTime>
  <Words>143</Words>
  <Application>Microsoft Office PowerPoint</Application>
  <PresentationFormat>Widescreen</PresentationFormat>
  <Paragraphs>56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8" baseType="lpstr">
      <vt:lpstr>Calibri</vt:lpstr>
      <vt:lpstr>Calibri Light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Antonio Belelli</dc:creator>
  <cp:lastModifiedBy>ANTONIO BELELLI</cp:lastModifiedBy>
  <cp:revision>216</cp:revision>
  <dcterms:created xsi:type="dcterms:W3CDTF">2022-09-01T12:36:47Z</dcterms:created>
  <dcterms:modified xsi:type="dcterms:W3CDTF">2024-06-19T13:16:09Z</dcterms:modified>
</cp:coreProperties>
</file>