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57" r:id="rId2"/>
    <p:sldId id="261" r:id="rId3"/>
    <p:sldId id="262" r:id="rId4"/>
    <p:sldId id="266" r:id="rId5"/>
    <p:sldId id="267" r:id="rId6"/>
    <p:sldId id="263" r:id="rId7"/>
    <p:sldId id="265" r:id="rId8"/>
    <p:sldId id="264" r:id="rId9"/>
    <p:sldId id="260" r:id="rId10"/>
    <p:sldId id="256" r:id="rId11"/>
    <p:sldId id="258" r:id="rId12"/>
    <p:sldId id="259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41783" y="-20377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175" y="6008717"/>
            <a:ext cx="1235825" cy="8492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553507" y="1878878"/>
            <a:ext cx="61045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Primeira Categoria </a:t>
            </a:r>
            <a:endParaRPr lang="pt-BR" b="1" dirty="0" smtClean="0"/>
          </a:p>
          <a:p>
            <a:pPr fontAlgn="base"/>
            <a:r>
              <a:rPr lang="pt-BR" b="1" dirty="0" smtClean="0"/>
              <a:t>1</a:t>
            </a:r>
            <a:r>
              <a:rPr lang="pt-BR" b="1" dirty="0"/>
              <a:t>) Palavras femininas terminadas em “a”.</a:t>
            </a:r>
          </a:p>
          <a:p>
            <a:pPr fontAlgn="base"/>
            <a:r>
              <a:rPr lang="pt-BR" dirty="0" smtClean="0"/>
              <a:t>    Neste </a:t>
            </a:r>
            <a:r>
              <a:rPr lang="pt-BR" dirty="0"/>
              <a:t>caso, a letra “a” é substituída pela letra “e”.</a:t>
            </a:r>
          </a:p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07" y="3042349"/>
            <a:ext cx="5958044" cy="333351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880" y="2396582"/>
            <a:ext cx="5182666" cy="34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9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839061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66858" y="2367146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062067" y="1766013"/>
            <a:ext cx="68476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2000" b="1" dirty="0"/>
              <a:t>O P</a:t>
            </a:r>
            <a:r>
              <a:rPr lang="pt-BR" sz="2000" b="1" dirty="0" smtClean="0"/>
              <a:t>lural Irregular </a:t>
            </a:r>
            <a:r>
              <a:rPr lang="pt-BR" sz="2000" b="1" dirty="0"/>
              <a:t>no </a:t>
            </a:r>
            <a:r>
              <a:rPr lang="pt-BR" sz="2000" b="1" dirty="0" smtClean="0"/>
              <a:t>italiano</a:t>
            </a:r>
          </a:p>
          <a:p>
            <a:pPr fontAlgn="base"/>
            <a:endParaRPr lang="pt-BR" sz="2000" b="1" dirty="0"/>
          </a:p>
          <a:p>
            <a:pPr algn="just" fontAlgn="base"/>
            <a:r>
              <a:rPr lang="pt-BR" sz="2000" dirty="0"/>
              <a:t>O singular e plural no italiano destas palavras “irregulares” não seguem as regras apresentadas anteriormente</a:t>
            </a:r>
            <a:r>
              <a:rPr lang="pt-BR" sz="2000" dirty="0" smtClean="0"/>
              <a:t>.</a:t>
            </a:r>
          </a:p>
          <a:p>
            <a:pPr algn="just" fontAlgn="base"/>
            <a:endParaRPr lang="pt-BR" sz="2000" dirty="0"/>
          </a:p>
          <a:p>
            <a:pPr algn="just" fontAlgn="base"/>
            <a:r>
              <a:rPr lang="pt-BR" sz="2000" dirty="0"/>
              <a:t>Nestes casos, as palavras masculinas terminadas com a letra </a:t>
            </a:r>
            <a:r>
              <a:rPr lang="pt-BR" sz="2000" b="1" dirty="0"/>
              <a:t>“o” </a:t>
            </a:r>
            <a:r>
              <a:rPr lang="pt-BR" sz="2000" dirty="0"/>
              <a:t>tem a sua última vogal substituída pela letra </a:t>
            </a:r>
            <a:r>
              <a:rPr lang="pt-BR" sz="2000" b="1" dirty="0"/>
              <a:t>“a</a:t>
            </a:r>
            <a:r>
              <a:rPr lang="pt-BR" sz="2000" b="1" dirty="0" smtClean="0"/>
              <a:t>”.</a:t>
            </a:r>
          </a:p>
          <a:p>
            <a:pPr algn="just" fontAlgn="base"/>
            <a:endParaRPr lang="pt-BR" sz="2000" dirty="0"/>
          </a:p>
          <a:p>
            <a:pPr algn="just" fontAlgn="base"/>
            <a:r>
              <a:rPr lang="pt-BR" sz="2000" dirty="0"/>
              <a:t>Ou seja, ela é masculina no singular, mas no plural é transformada em feminina.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6" y="1546167"/>
            <a:ext cx="3449415" cy="52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989" y="6060131"/>
            <a:ext cx="1161011" cy="7978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73" y="1813219"/>
            <a:ext cx="6006393" cy="408804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553200" y="1935540"/>
            <a:ext cx="3581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Io mangio sempre l’uovo.</a:t>
            </a:r>
          </a:p>
          <a:p>
            <a:endParaRPr lang="it-IT" dirty="0"/>
          </a:p>
          <a:p>
            <a:r>
              <a:rPr lang="it-IT" dirty="0"/>
              <a:t>Io mangio sempre le uova.</a:t>
            </a:r>
          </a:p>
          <a:p>
            <a:endParaRPr lang="it-IT" dirty="0"/>
          </a:p>
          <a:p>
            <a:r>
              <a:rPr lang="it-IT" dirty="0"/>
              <a:t>Eu sempre como os ovos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Mi fa male il braccio.</a:t>
            </a:r>
          </a:p>
          <a:p>
            <a:endParaRPr lang="it-IT" dirty="0"/>
          </a:p>
          <a:p>
            <a:r>
              <a:rPr lang="it-IT" dirty="0"/>
              <a:t>Mi fa male le braccia.</a:t>
            </a:r>
          </a:p>
          <a:p>
            <a:endParaRPr lang="it-IT" dirty="0"/>
          </a:p>
          <a:p>
            <a:r>
              <a:rPr lang="it-IT" dirty="0"/>
              <a:t>Os meus braços doem.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40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7" y="6060131"/>
            <a:ext cx="1161011" cy="7978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313114" y="14962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Palavras invariáveis no </a:t>
            </a:r>
            <a:r>
              <a:rPr lang="pt-BR" b="1" dirty="0" smtClean="0"/>
              <a:t>plural</a:t>
            </a:r>
          </a:p>
          <a:p>
            <a:endParaRPr lang="pt-BR" b="1" dirty="0"/>
          </a:p>
          <a:p>
            <a:pPr algn="just"/>
            <a:r>
              <a:rPr lang="pt-BR" dirty="0"/>
              <a:t>Algumas palavras não mudam quando estão em sua forma plural, o que define se a palavra é singular ou plural é o artigo que vem na frente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87" y="3944321"/>
            <a:ext cx="6360683" cy="1500515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13114" y="3001616"/>
            <a:ext cx="402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1) Palavras que têm uma só silaba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8161" y="1670791"/>
            <a:ext cx="3640974" cy="512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1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989" y="6060131"/>
            <a:ext cx="1161011" cy="7978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906" y="1496223"/>
            <a:ext cx="3536650" cy="527858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13114" y="14962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Palavras invariáveis no </a:t>
            </a:r>
            <a:r>
              <a:rPr lang="pt-BR" b="1" dirty="0" smtClean="0"/>
              <a:t>plural</a:t>
            </a:r>
          </a:p>
          <a:p>
            <a:endParaRPr lang="pt-BR" b="1" dirty="0"/>
          </a:p>
          <a:p>
            <a:pPr algn="just"/>
            <a:r>
              <a:rPr lang="pt-BR" dirty="0"/>
              <a:t>Algumas palavras não mudam quando estão em sua forma plural, o que define se a palavra é singular ou plural é o artigo que vem na frente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313114" y="3001616"/>
            <a:ext cx="5256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/>
              <a:t>2) Palavras que têm a última letra acentuada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98" y="3526260"/>
            <a:ext cx="5632737" cy="30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989" y="6060131"/>
            <a:ext cx="1161011" cy="7978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313114" y="14962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Palavras invariáveis no </a:t>
            </a:r>
            <a:r>
              <a:rPr lang="pt-BR" b="1" dirty="0" smtClean="0"/>
              <a:t>plural</a:t>
            </a:r>
          </a:p>
          <a:p>
            <a:endParaRPr lang="pt-BR" b="1" dirty="0"/>
          </a:p>
          <a:p>
            <a:pPr algn="just"/>
            <a:r>
              <a:rPr lang="pt-BR" dirty="0"/>
              <a:t>Algumas palavras não mudam quando estão em sua forma plural, o que define se a palavra é singular ou plural é o artigo que vem na frente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313114" y="3001616"/>
            <a:ext cx="4804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/>
              <a:t>3) Palavras que terminam com “i” ou “</a:t>
            </a:r>
            <a:r>
              <a:rPr lang="pt-BR" b="1" dirty="0" err="1"/>
              <a:t>ie</a:t>
            </a:r>
            <a:r>
              <a:rPr lang="pt-BR" b="1" dirty="0"/>
              <a:t>”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13" y="3472402"/>
            <a:ext cx="6173662" cy="327753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431" y="1496223"/>
            <a:ext cx="3459848" cy="51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313114" y="14962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Palavras invariáveis no </a:t>
            </a:r>
            <a:r>
              <a:rPr lang="pt-BR" b="1" dirty="0" smtClean="0"/>
              <a:t>plural</a:t>
            </a:r>
          </a:p>
          <a:p>
            <a:endParaRPr lang="pt-BR" b="1" dirty="0"/>
          </a:p>
          <a:p>
            <a:pPr algn="just"/>
            <a:r>
              <a:rPr lang="pt-BR" dirty="0"/>
              <a:t>Algumas palavras não mudam quando estão em sua forma plural, o que define se a palavra é singular ou plural é o artigo que vem na frente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313114" y="3001616"/>
            <a:ext cx="496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/>
              <a:t>4- Palavras que são abreviações de outras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72" y="3477835"/>
            <a:ext cx="5913061" cy="317234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494" y="2234898"/>
            <a:ext cx="5450781" cy="441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313114" y="14962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Palavras invariáveis no </a:t>
            </a:r>
            <a:r>
              <a:rPr lang="pt-BR" b="1" dirty="0" smtClean="0"/>
              <a:t>plural</a:t>
            </a:r>
          </a:p>
          <a:p>
            <a:endParaRPr lang="pt-BR" b="1" dirty="0"/>
          </a:p>
          <a:p>
            <a:pPr algn="just"/>
            <a:r>
              <a:rPr lang="pt-BR" dirty="0"/>
              <a:t>Algumas palavras não mudam quando estão em sua forma plural, o que define se a palavra é singular ou plural é o artigo que vem na frente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313114" y="3001616"/>
            <a:ext cx="5679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/>
              <a:t>5- Nomes estrangeiros terminados em consoante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42" y="3415485"/>
            <a:ext cx="6556357" cy="287585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015" y="1794021"/>
            <a:ext cx="4630882" cy="449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23" y="1545946"/>
            <a:ext cx="3974755" cy="519136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178" y="1612669"/>
            <a:ext cx="4808569" cy="50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47" y="1609726"/>
            <a:ext cx="5622431" cy="420918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8157" r="8772" b="592"/>
          <a:stretch/>
        </p:blipFill>
        <p:spPr>
          <a:xfrm>
            <a:off x="5985164" y="1609726"/>
            <a:ext cx="6148112" cy="418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18" y="1777432"/>
            <a:ext cx="4896193" cy="49309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604" y="1777432"/>
            <a:ext cx="6315075" cy="493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7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175" y="6008717"/>
            <a:ext cx="1235825" cy="8492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6884643" y="2644146"/>
            <a:ext cx="454418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b="1" dirty="0"/>
              <a:t>La </a:t>
            </a:r>
            <a:r>
              <a:rPr lang="it-IT" b="1" u="sng" dirty="0"/>
              <a:t>farfalla</a:t>
            </a:r>
            <a:r>
              <a:rPr lang="it-IT" b="1" dirty="0"/>
              <a:t> è </a:t>
            </a:r>
            <a:r>
              <a:rPr lang="it-IT" b="1" u="sng" dirty="0"/>
              <a:t>bellissima</a:t>
            </a:r>
            <a:r>
              <a:rPr lang="it-IT" b="1" dirty="0"/>
              <a:t>!</a:t>
            </a:r>
            <a:endParaRPr lang="it-IT" dirty="0"/>
          </a:p>
          <a:p>
            <a:pPr fontAlgn="base"/>
            <a:r>
              <a:rPr lang="it-IT" dirty="0"/>
              <a:t>Le</a:t>
            </a:r>
            <a:r>
              <a:rPr lang="it-IT" b="1" dirty="0"/>
              <a:t> farfall</a:t>
            </a:r>
            <a:r>
              <a:rPr lang="it-IT" b="1" u="sng" dirty="0"/>
              <a:t>e</a:t>
            </a:r>
            <a:r>
              <a:rPr lang="it-IT" b="1" dirty="0"/>
              <a:t> </a:t>
            </a:r>
            <a:r>
              <a:rPr lang="it-IT" dirty="0"/>
              <a:t>sono</a:t>
            </a:r>
            <a:r>
              <a:rPr lang="it-IT" b="1" dirty="0"/>
              <a:t> bellissim</a:t>
            </a:r>
            <a:r>
              <a:rPr lang="it-IT" b="1" u="sng" dirty="0"/>
              <a:t>e</a:t>
            </a:r>
            <a:r>
              <a:rPr lang="it-IT" b="1" dirty="0" smtClean="0"/>
              <a:t>!</a:t>
            </a:r>
          </a:p>
          <a:p>
            <a:pPr fontAlgn="base"/>
            <a:endParaRPr lang="it-IT" dirty="0"/>
          </a:p>
          <a:p>
            <a:pPr fontAlgn="base"/>
            <a:r>
              <a:rPr lang="it-IT" b="1" dirty="0"/>
              <a:t>Questa finestra è molto grande.</a:t>
            </a:r>
            <a:endParaRPr lang="it-IT" dirty="0"/>
          </a:p>
          <a:p>
            <a:pPr fontAlgn="base"/>
            <a:r>
              <a:rPr lang="it-IT" b="1" dirty="0"/>
              <a:t>Quest</a:t>
            </a:r>
            <a:r>
              <a:rPr lang="it-IT" b="1" u="sng" dirty="0"/>
              <a:t>e</a:t>
            </a:r>
            <a:r>
              <a:rPr lang="it-IT" dirty="0"/>
              <a:t> </a:t>
            </a:r>
            <a:r>
              <a:rPr lang="it-IT" b="1" dirty="0"/>
              <a:t>finestr</a:t>
            </a:r>
            <a:r>
              <a:rPr lang="it-IT" b="1" u="sng" dirty="0"/>
              <a:t>e</a:t>
            </a:r>
            <a:r>
              <a:rPr lang="it-IT" dirty="0"/>
              <a:t> sono molto grandi.</a:t>
            </a:r>
          </a:p>
          <a:p>
            <a:pPr fontAlgn="base"/>
            <a:endParaRPr lang="it-IT" dirty="0"/>
          </a:p>
          <a:p>
            <a:pPr fontAlgn="base"/>
            <a:r>
              <a:rPr lang="it-IT" b="1" dirty="0" smtClean="0"/>
              <a:t>Quella macchina è molto veloce</a:t>
            </a:r>
          </a:p>
          <a:p>
            <a:pPr fontAlgn="base"/>
            <a:r>
              <a:rPr lang="it-IT" b="1" dirty="0" smtClean="0"/>
              <a:t>Quelle</a:t>
            </a:r>
            <a:r>
              <a:rPr lang="it-IT" dirty="0" smtClean="0"/>
              <a:t> </a:t>
            </a:r>
            <a:r>
              <a:rPr lang="it-IT" b="1" dirty="0" smtClean="0"/>
              <a:t>macchine</a:t>
            </a:r>
            <a:r>
              <a:rPr lang="it-IT" dirty="0" smtClean="0"/>
              <a:t> sono molto veloci</a:t>
            </a:r>
          </a:p>
          <a:p>
            <a:pPr fontAlgn="base"/>
            <a:endParaRPr lang="it-IT" dirty="0"/>
          </a:p>
          <a:p>
            <a:pPr fontAlgn="base"/>
            <a:r>
              <a:rPr lang="it-IT" b="1" dirty="0" smtClean="0"/>
              <a:t>Questo ragazzo è molto educato</a:t>
            </a:r>
          </a:p>
          <a:p>
            <a:pPr fontAlgn="base"/>
            <a:r>
              <a:rPr lang="it-IT" b="1" dirty="0" smtClean="0"/>
              <a:t>Questi ragazzi</a:t>
            </a:r>
            <a:r>
              <a:rPr lang="it-IT" dirty="0" smtClean="0"/>
              <a:t> sono molti educati</a:t>
            </a:r>
          </a:p>
          <a:p>
            <a:pPr fontAlgn="base"/>
            <a:endParaRPr lang="it-IT" sz="2400" dirty="0"/>
          </a:p>
          <a:p>
            <a:pPr fontAlgn="base"/>
            <a:endParaRPr lang="it-IT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06" y="2428015"/>
            <a:ext cx="6358188" cy="423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6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 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5342"/>
            <a:ext cx="756458" cy="51985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5285" y="1651095"/>
            <a:ext cx="609322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b="1" dirty="0"/>
              <a:t>2) Palavras masculinas terminadas em “a”.</a:t>
            </a:r>
          </a:p>
          <a:p>
            <a:r>
              <a:rPr lang="pt-BR" dirty="0" smtClean="0"/>
              <a:t>    Neste </a:t>
            </a:r>
            <a:r>
              <a:rPr lang="pt-BR" dirty="0"/>
              <a:t>caso, a letra “a” é substituída pela letra “i”.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78" y="2311743"/>
            <a:ext cx="5742536" cy="28860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181" y="1886988"/>
            <a:ext cx="5612803" cy="37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 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6580336" y="1815153"/>
            <a:ext cx="53983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Il pianista è bravissimo.</a:t>
            </a:r>
          </a:p>
          <a:p>
            <a:endParaRPr lang="it-IT" dirty="0"/>
          </a:p>
          <a:p>
            <a:r>
              <a:rPr lang="it-IT" dirty="0"/>
              <a:t>I pianisti sono bravissimi.</a:t>
            </a:r>
          </a:p>
          <a:p>
            <a:endParaRPr lang="it-IT" dirty="0"/>
          </a:p>
          <a:p>
            <a:r>
              <a:rPr lang="it-IT" dirty="0"/>
              <a:t>Os pianistas são muito bons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Questo problema è molto difficile da risolvere.</a:t>
            </a:r>
          </a:p>
          <a:p>
            <a:endParaRPr lang="it-IT" dirty="0"/>
          </a:p>
          <a:p>
            <a:r>
              <a:rPr lang="it-IT" dirty="0"/>
              <a:t>Questi problemi sono molto difficili da risolvere.</a:t>
            </a:r>
          </a:p>
          <a:p>
            <a:endParaRPr lang="it-IT" dirty="0"/>
          </a:p>
          <a:p>
            <a:r>
              <a:rPr lang="it-IT" dirty="0"/>
              <a:t>Estes problemas são muito difíceis de resolver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pt-BR" b="1" dirty="0"/>
              <a:t>Atenção:</a:t>
            </a:r>
            <a:r>
              <a:rPr lang="pt-BR" dirty="0"/>
              <a:t> Perceba que o artigo </a:t>
            </a:r>
            <a:r>
              <a:rPr lang="pt-BR" b="1" dirty="0"/>
              <a:t>“</a:t>
            </a:r>
            <a:r>
              <a:rPr lang="pt-BR" b="1" dirty="0" err="1"/>
              <a:t>il</a:t>
            </a:r>
            <a:r>
              <a:rPr lang="pt-BR" b="1" dirty="0"/>
              <a:t>” </a:t>
            </a:r>
            <a:r>
              <a:rPr lang="pt-BR" dirty="0"/>
              <a:t>que antecede a palavra também é alterado </a:t>
            </a:r>
            <a:r>
              <a:rPr lang="pt-BR" b="1" dirty="0"/>
              <a:t>“i”</a:t>
            </a:r>
            <a:r>
              <a:rPr lang="pt-BR" dirty="0"/>
              <a:t> para indicar o plural.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74" y="2535125"/>
            <a:ext cx="6322604" cy="35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77035" y="776998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400253" y="1561147"/>
            <a:ext cx="5996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Segunda Categoria </a:t>
            </a:r>
            <a:endParaRPr lang="pt-BR" b="1" dirty="0" smtClean="0"/>
          </a:p>
          <a:p>
            <a:r>
              <a:rPr lang="pt-BR" dirty="0" smtClean="0"/>
              <a:t>Palavras </a:t>
            </a:r>
            <a:r>
              <a:rPr lang="pt-BR" dirty="0"/>
              <a:t>terminadas em “e</a:t>
            </a:r>
            <a:r>
              <a:rPr lang="pt-BR" dirty="0" smtClean="0"/>
              <a:t>”</a:t>
            </a:r>
          </a:p>
          <a:p>
            <a:endParaRPr lang="pt-BR" dirty="0"/>
          </a:p>
          <a:p>
            <a:r>
              <a:rPr lang="pt-BR" dirty="0"/>
              <a:t>Palavras femininas e masculinas terminadas em “</a:t>
            </a:r>
            <a:r>
              <a:rPr lang="pt-BR" b="1" dirty="0"/>
              <a:t>e</a:t>
            </a:r>
            <a:r>
              <a:rPr lang="pt-BR" dirty="0"/>
              <a:t>”.</a:t>
            </a:r>
          </a:p>
          <a:p>
            <a:r>
              <a:rPr lang="pt-BR" dirty="0"/>
              <a:t>Neste caso, a letra “</a:t>
            </a:r>
            <a:r>
              <a:rPr lang="pt-BR" b="1" dirty="0"/>
              <a:t>e</a:t>
            </a:r>
            <a:r>
              <a:rPr lang="pt-BR" dirty="0"/>
              <a:t>” é substituída pela letra “</a:t>
            </a:r>
            <a:r>
              <a:rPr lang="pt-BR" b="1" dirty="0"/>
              <a:t>i</a:t>
            </a:r>
            <a:r>
              <a:rPr lang="pt-BR" dirty="0"/>
              <a:t>”.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97" y="3383218"/>
            <a:ext cx="5273041" cy="332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213" y="3383218"/>
            <a:ext cx="6190049" cy="32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175" y="6008717"/>
            <a:ext cx="1235825" cy="8492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6971608" y="1699280"/>
            <a:ext cx="48574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2000" b="1" dirty="0">
                <a:solidFill>
                  <a:srgbClr val="333333"/>
                </a:solidFill>
                <a:latin typeface="Raleway"/>
              </a:rPr>
              <a:t>Io ho un </a:t>
            </a:r>
            <a:r>
              <a:rPr lang="it-IT" sz="2000" b="1" u="sng" dirty="0">
                <a:solidFill>
                  <a:srgbClr val="333333"/>
                </a:solidFill>
                <a:latin typeface="Raleway"/>
              </a:rPr>
              <a:t>cane</a:t>
            </a:r>
            <a:r>
              <a:rPr lang="it-IT" sz="2000" b="1" dirty="0">
                <a:solidFill>
                  <a:srgbClr val="333333"/>
                </a:solidFill>
                <a:latin typeface="Raleway"/>
              </a:rPr>
              <a:t>.</a:t>
            </a:r>
            <a:endParaRPr lang="it-IT" sz="2000" dirty="0">
              <a:solidFill>
                <a:srgbClr val="333333"/>
              </a:solidFill>
              <a:latin typeface="Raleway"/>
            </a:endParaRPr>
          </a:p>
          <a:p>
            <a:pPr fontAlgn="base"/>
            <a:r>
              <a:rPr lang="it-IT" sz="2000" dirty="0">
                <a:solidFill>
                  <a:srgbClr val="333333"/>
                </a:solidFill>
                <a:latin typeface="Raleway"/>
              </a:rPr>
              <a:t>Io ho tre </a:t>
            </a:r>
            <a:r>
              <a:rPr lang="it-IT" sz="2000" b="1" dirty="0">
                <a:solidFill>
                  <a:srgbClr val="333333"/>
                </a:solidFill>
                <a:latin typeface="Raleway"/>
              </a:rPr>
              <a:t>can</a:t>
            </a:r>
            <a:r>
              <a:rPr lang="it-IT" sz="2000" b="1" u="sng" dirty="0">
                <a:solidFill>
                  <a:srgbClr val="333333"/>
                </a:solidFill>
                <a:latin typeface="Raleway"/>
              </a:rPr>
              <a:t>i</a:t>
            </a:r>
            <a:r>
              <a:rPr lang="it-IT" sz="2000" b="1" dirty="0" smtClean="0">
                <a:solidFill>
                  <a:srgbClr val="333333"/>
                </a:solidFill>
                <a:latin typeface="Raleway"/>
              </a:rPr>
              <a:t>.</a:t>
            </a:r>
          </a:p>
          <a:p>
            <a:pPr fontAlgn="base"/>
            <a:r>
              <a:rPr lang="it-IT" sz="2000" dirty="0" smtClean="0">
                <a:solidFill>
                  <a:srgbClr val="333333"/>
                </a:solidFill>
                <a:latin typeface="Raleway"/>
              </a:rPr>
              <a:t>Eu </a:t>
            </a:r>
            <a:r>
              <a:rPr lang="it-IT" sz="2000" dirty="0">
                <a:solidFill>
                  <a:srgbClr val="333333"/>
                </a:solidFill>
                <a:latin typeface="Raleway"/>
              </a:rPr>
              <a:t>tenho três cães</a:t>
            </a:r>
            <a:r>
              <a:rPr lang="it-IT" sz="2000" dirty="0" smtClean="0">
                <a:solidFill>
                  <a:srgbClr val="333333"/>
                </a:solidFill>
                <a:latin typeface="Raleway"/>
              </a:rPr>
              <a:t>.</a:t>
            </a:r>
          </a:p>
          <a:p>
            <a:pPr fontAlgn="base"/>
            <a:endParaRPr lang="it-IT" sz="2000" dirty="0">
              <a:solidFill>
                <a:srgbClr val="333333"/>
              </a:solidFill>
              <a:latin typeface="Raleway"/>
            </a:endParaRPr>
          </a:p>
          <a:p>
            <a:pPr fontAlgn="base"/>
            <a:r>
              <a:rPr lang="it-IT" sz="2000" b="1" dirty="0">
                <a:solidFill>
                  <a:srgbClr val="333333"/>
                </a:solidFill>
                <a:latin typeface="Raleway"/>
              </a:rPr>
              <a:t>L’elefante è grigio.</a:t>
            </a:r>
            <a:endParaRPr lang="it-IT" sz="2000" dirty="0">
              <a:solidFill>
                <a:srgbClr val="333333"/>
              </a:solidFill>
              <a:latin typeface="Raleway"/>
            </a:endParaRPr>
          </a:p>
          <a:p>
            <a:pPr fontAlgn="base"/>
            <a:r>
              <a:rPr lang="it-IT" sz="2000" dirty="0">
                <a:solidFill>
                  <a:srgbClr val="333333"/>
                </a:solidFill>
                <a:latin typeface="Raleway"/>
              </a:rPr>
              <a:t>Gli </a:t>
            </a:r>
            <a:r>
              <a:rPr lang="it-IT" sz="2000" b="1" dirty="0">
                <a:solidFill>
                  <a:srgbClr val="333333"/>
                </a:solidFill>
                <a:latin typeface="Raleway"/>
              </a:rPr>
              <a:t>elefant</a:t>
            </a:r>
            <a:r>
              <a:rPr lang="it-IT" sz="2000" b="1" u="sng" dirty="0">
                <a:solidFill>
                  <a:srgbClr val="333333"/>
                </a:solidFill>
                <a:latin typeface="Raleway"/>
              </a:rPr>
              <a:t>i</a:t>
            </a:r>
            <a:r>
              <a:rPr lang="it-IT" sz="2000" b="1" dirty="0">
                <a:solidFill>
                  <a:srgbClr val="333333"/>
                </a:solidFill>
                <a:latin typeface="Raleway"/>
              </a:rPr>
              <a:t> </a:t>
            </a:r>
            <a:r>
              <a:rPr lang="it-IT" sz="2000" dirty="0">
                <a:solidFill>
                  <a:srgbClr val="333333"/>
                </a:solidFill>
                <a:latin typeface="Raleway"/>
              </a:rPr>
              <a:t>sono grigi.</a:t>
            </a:r>
          </a:p>
          <a:p>
            <a:pPr fontAlgn="base"/>
            <a:r>
              <a:rPr lang="it-IT" sz="2000" dirty="0">
                <a:solidFill>
                  <a:srgbClr val="333333"/>
                </a:solidFill>
                <a:latin typeface="Raleway"/>
              </a:rPr>
              <a:t>Os elefantes são cinzas</a:t>
            </a:r>
            <a:r>
              <a:rPr lang="it-IT" sz="2000" dirty="0" smtClean="0">
                <a:solidFill>
                  <a:srgbClr val="333333"/>
                </a:solidFill>
                <a:latin typeface="Raleway"/>
              </a:rPr>
              <a:t>.</a:t>
            </a:r>
          </a:p>
          <a:p>
            <a:pPr fontAlgn="base"/>
            <a:endParaRPr lang="it-IT" sz="2000" b="0" i="0" dirty="0">
              <a:solidFill>
                <a:srgbClr val="333333"/>
              </a:solidFill>
              <a:effectLst/>
              <a:latin typeface="Raleway"/>
            </a:endParaRPr>
          </a:p>
          <a:p>
            <a:pPr algn="just" fontAlgn="base"/>
            <a:r>
              <a:rPr lang="it-IT" sz="2000" b="1" dirty="0" smtClean="0">
                <a:solidFill>
                  <a:srgbClr val="333333"/>
                </a:solidFill>
                <a:latin typeface="Raleway"/>
              </a:rPr>
              <a:t>Obs-:</a:t>
            </a:r>
            <a:r>
              <a:rPr lang="it-IT" sz="2000" dirty="0" smtClean="0">
                <a:solidFill>
                  <a:srgbClr val="333333"/>
                </a:solidFill>
                <a:latin typeface="Raleway"/>
              </a:rPr>
              <a:t> nota-se quando o substantivo inicia-se com vogal, o artigo passa para a forma sincopada.</a:t>
            </a:r>
          </a:p>
          <a:p>
            <a:pPr fontAlgn="base"/>
            <a:endParaRPr lang="it-IT" sz="2000" b="0" i="0" dirty="0">
              <a:solidFill>
                <a:srgbClr val="333333"/>
              </a:solidFill>
              <a:effectLst/>
              <a:latin typeface="Raleway"/>
            </a:endParaRPr>
          </a:p>
          <a:p>
            <a:pPr fontAlgn="base"/>
            <a:r>
              <a:rPr lang="it-IT" sz="2000" dirty="0" smtClean="0">
                <a:solidFill>
                  <a:srgbClr val="333333"/>
                </a:solidFill>
                <a:latin typeface="Raleway"/>
              </a:rPr>
              <a:t>L’</a:t>
            </a:r>
            <a:r>
              <a:rPr lang="it-IT" sz="2000" b="1" dirty="0" smtClean="0">
                <a:solidFill>
                  <a:srgbClr val="333333"/>
                </a:solidFill>
                <a:latin typeface="Raleway"/>
              </a:rPr>
              <a:t>italino</a:t>
            </a:r>
            <a:r>
              <a:rPr lang="it-IT" sz="2000" dirty="0" smtClean="0">
                <a:solidFill>
                  <a:srgbClr val="333333"/>
                </a:solidFill>
                <a:latin typeface="Raleway"/>
              </a:rPr>
              <a:t> è di Roma e non di Milano</a:t>
            </a:r>
          </a:p>
          <a:p>
            <a:pPr fontAlgn="base"/>
            <a:r>
              <a:rPr lang="it-IT" sz="2000" b="1" i="0" dirty="0" smtClean="0">
                <a:solidFill>
                  <a:srgbClr val="333333"/>
                </a:solidFill>
                <a:effectLst/>
                <a:latin typeface="Raleway"/>
              </a:rPr>
              <a:t>Gli itali</a:t>
            </a:r>
            <a:r>
              <a:rPr lang="it-IT" sz="2000" b="0" i="0" dirty="0" smtClean="0">
                <a:solidFill>
                  <a:srgbClr val="333333"/>
                </a:solidFill>
                <a:effectLst/>
                <a:latin typeface="Raleway"/>
              </a:rPr>
              <a:t>ani sono di Roma e non di Milano</a:t>
            </a:r>
            <a:endParaRPr lang="it-IT" sz="2000" b="0" i="0" dirty="0">
              <a:solidFill>
                <a:srgbClr val="333333"/>
              </a:solidFill>
              <a:effectLst/>
              <a:latin typeface="Raleway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7" y="2304444"/>
            <a:ext cx="6608251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284191" y="164753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pt-BR" b="1" dirty="0">
                <a:latin typeface="Montserrat"/>
              </a:rPr>
              <a:t>Terceira Categoria </a:t>
            </a:r>
            <a:endParaRPr lang="pt-BR" b="1" dirty="0" smtClean="0">
              <a:latin typeface="Montserrat"/>
            </a:endParaRPr>
          </a:p>
          <a:p>
            <a:pPr fontAlgn="base"/>
            <a:r>
              <a:rPr lang="pt-BR" b="1" dirty="0" smtClean="0">
                <a:latin typeface="Montserrat"/>
              </a:rPr>
              <a:t>Palavras </a:t>
            </a:r>
            <a:r>
              <a:rPr lang="pt-BR" b="1" dirty="0">
                <a:latin typeface="Montserrat"/>
              </a:rPr>
              <a:t>terminadas em “o</a:t>
            </a:r>
            <a:r>
              <a:rPr lang="pt-BR" b="1" dirty="0" smtClean="0">
                <a:latin typeface="Montserrat"/>
              </a:rPr>
              <a:t>”</a:t>
            </a:r>
          </a:p>
          <a:p>
            <a:pPr fontAlgn="base"/>
            <a:endParaRPr lang="pt-BR" b="1" dirty="0">
              <a:latin typeface="Montserrat"/>
            </a:endParaRPr>
          </a:p>
          <a:p>
            <a:pPr fontAlgn="base"/>
            <a:r>
              <a:rPr lang="pt-BR" b="1" dirty="0">
                <a:solidFill>
                  <a:srgbClr val="333333"/>
                </a:solidFill>
                <a:latin typeface="Montserrat"/>
              </a:rPr>
              <a:t>1) Palavras masculinas terminadas em “o”.</a:t>
            </a:r>
          </a:p>
          <a:p>
            <a:pPr fontAlgn="base"/>
            <a:r>
              <a:rPr lang="pt-BR" dirty="0" smtClean="0">
                <a:solidFill>
                  <a:srgbClr val="333333"/>
                </a:solidFill>
                <a:latin typeface="Raleway"/>
              </a:rPr>
              <a:t>    Neste </a:t>
            </a:r>
            <a:r>
              <a:rPr lang="pt-BR" dirty="0">
                <a:solidFill>
                  <a:srgbClr val="333333"/>
                </a:solidFill>
                <a:latin typeface="Raleway"/>
              </a:rPr>
              <a:t>caso, a letra “o” é substituída pela letra “i”.</a:t>
            </a:r>
            <a:endParaRPr lang="pt-BR" b="0" i="0" dirty="0">
              <a:solidFill>
                <a:srgbClr val="333333"/>
              </a:solidFill>
              <a:effectLst/>
              <a:latin typeface="Raleway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75" y="3124867"/>
            <a:ext cx="5543032" cy="34575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191" y="3124867"/>
            <a:ext cx="5606588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95967" y="-33751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7" y="6008717"/>
            <a:ext cx="1235825" cy="8492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tângulo 9"/>
          <p:cNvSpPr/>
          <p:nvPr/>
        </p:nvSpPr>
        <p:spPr>
          <a:xfrm>
            <a:off x="1817143" y="247448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/>
              <a:t>Abbiamo un gatto a casa.</a:t>
            </a:r>
          </a:p>
          <a:p>
            <a:endParaRPr lang="it-IT" dirty="0"/>
          </a:p>
          <a:p>
            <a:r>
              <a:rPr lang="it-IT" dirty="0"/>
              <a:t>Abbiamo cinque gatti a casa.</a:t>
            </a:r>
          </a:p>
          <a:p>
            <a:endParaRPr lang="it-IT" dirty="0"/>
          </a:p>
          <a:p>
            <a:r>
              <a:rPr lang="it-IT" dirty="0"/>
              <a:t>Temos cinco gatos em casa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Quel ragazzo è giovane.</a:t>
            </a:r>
          </a:p>
          <a:p>
            <a:endParaRPr lang="it-IT" dirty="0"/>
          </a:p>
          <a:p>
            <a:r>
              <a:rPr lang="it-IT" dirty="0"/>
              <a:t>Quei ragazzi sono giovani.</a:t>
            </a:r>
          </a:p>
          <a:p>
            <a:endParaRPr lang="it-IT" dirty="0"/>
          </a:p>
          <a:p>
            <a:r>
              <a:rPr lang="it-IT" dirty="0"/>
              <a:t>Aqueles rapazes são jovens.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731" y="2369729"/>
            <a:ext cx="6092097" cy="40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6" y="14639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785092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SETTE</a:t>
            </a:r>
          </a:p>
          <a:p>
            <a:pPr algn="ctr"/>
            <a:r>
              <a:rPr lang="pt-BR" b="1" dirty="0" smtClean="0"/>
              <a:t>PLURALE DI PAROLE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175" y="6008717"/>
            <a:ext cx="1235825" cy="8492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tângulo 8"/>
          <p:cNvSpPr/>
          <p:nvPr/>
        </p:nvSpPr>
        <p:spPr>
          <a:xfrm>
            <a:off x="300644" y="15460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2</a:t>
            </a:r>
            <a:r>
              <a:rPr lang="pt-BR" b="1" dirty="0"/>
              <a:t>) Palavras femininas terminadas em “o”.</a:t>
            </a:r>
          </a:p>
          <a:p>
            <a:r>
              <a:rPr lang="pt-BR" dirty="0" smtClean="0"/>
              <a:t>    Neste </a:t>
            </a:r>
            <a:r>
              <a:rPr lang="pt-BR" dirty="0"/>
              <a:t>caso, a letra “o” é substituída pela letra “i”.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51" y="2192398"/>
            <a:ext cx="5626158" cy="1523391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768533" y="3764816"/>
            <a:ext cx="4416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La nostra mano è sporcha</a:t>
            </a:r>
            <a:r>
              <a:rPr lang="it-IT" sz="1600" dirty="0"/>
              <a:t>.</a:t>
            </a:r>
          </a:p>
          <a:p>
            <a:endParaRPr lang="it-IT" sz="1600" dirty="0"/>
          </a:p>
          <a:p>
            <a:r>
              <a:rPr lang="it-IT" sz="1600" dirty="0"/>
              <a:t>Le nostre mani sono sporche.</a:t>
            </a:r>
          </a:p>
          <a:p>
            <a:endParaRPr lang="it-IT" sz="1600" dirty="0"/>
          </a:p>
          <a:p>
            <a:r>
              <a:rPr lang="it-IT" sz="1600" dirty="0"/>
              <a:t>As nossas mãos estão sujas</a:t>
            </a:r>
            <a:r>
              <a:rPr lang="it-IT" sz="1600" dirty="0" smtClean="0"/>
              <a:t>.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b="1" dirty="0"/>
              <a:t>Qui possiamo </a:t>
            </a:r>
            <a:r>
              <a:rPr lang="it-IT" sz="1600" b="1" dirty="0" smtClean="0"/>
              <a:t>ascoltare </a:t>
            </a:r>
            <a:r>
              <a:rPr lang="it-IT" sz="1600" b="1" dirty="0"/>
              <a:t>molto eco.</a:t>
            </a:r>
          </a:p>
          <a:p>
            <a:endParaRPr lang="it-IT" sz="1600" dirty="0"/>
          </a:p>
          <a:p>
            <a:r>
              <a:rPr lang="it-IT" sz="1600" dirty="0"/>
              <a:t>Qui possiamo </a:t>
            </a:r>
            <a:r>
              <a:rPr lang="it-IT" sz="1600" dirty="0" smtClean="0"/>
              <a:t>ascoltare </a:t>
            </a:r>
            <a:r>
              <a:rPr lang="it-IT" sz="1600" dirty="0"/>
              <a:t>molti echi.</a:t>
            </a:r>
          </a:p>
          <a:p>
            <a:endParaRPr lang="it-IT" sz="1600" dirty="0"/>
          </a:p>
          <a:p>
            <a:r>
              <a:rPr lang="it-IT" sz="1600" dirty="0"/>
              <a:t>Aqui podemos ouvir muitos ecos.</a:t>
            </a:r>
            <a:endParaRPr lang="pt-BR" sz="16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644" y="2192398"/>
            <a:ext cx="5721746" cy="334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755</Words>
  <Application>Microsoft Office PowerPoint</Application>
  <PresentationFormat>Widescreen</PresentationFormat>
  <Paragraphs>194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Century Gothic</vt:lpstr>
      <vt:lpstr>Helvetica</vt:lpstr>
      <vt:lpstr>Montserrat</vt:lpstr>
      <vt:lpstr>Raleway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Admin</cp:lastModifiedBy>
  <cp:revision>56</cp:revision>
  <dcterms:created xsi:type="dcterms:W3CDTF">2022-09-01T12:36:47Z</dcterms:created>
  <dcterms:modified xsi:type="dcterms:W3CDTF">2024-03-26T18:47:12Z</dcterms:modified>
</cp:coreProperties>
</file>