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72" r:id="rId3"/>
    <p:sldId id="262" r:id="rId4"/>
    <p:sldId id="278" r:id="rId5"/>
    <p:sldId id="273" r:id="rId6"/>
    <p:sldId id="274" r:id="rId7"/>
    <p:sldId id="276" r:id="rId8"/>
    <p:sldId id="275" r:id="rId9"/>
    <p:sldId id="280" r:id="rId10"/>
    <p:sldId id="277" r:id="rId11"/>
    <p:sldId id="281" r:id="rId12"/>
    <p:sldId id="282" r:id="rId13"/>
    <p:sldId id="283" r:id="rId14"/>
    <p:sldId id="284" r:id="rId15"/>
    <p:sldId id="287" r:id="rId16"/>
    <p:sldId id="285" r:id="rId17"/>
    <p:sldId id="286" r:id="rId18"/>
    <p:sldId id="257" r:id="rId19"/>
    <p:sldId id="258" r:id="rId20"/>
    <p:sldId id="259" r:id="rId21"/>
    <p:sldId id="266" r:id="rId22"/>
    <p:sldId id="260" r:id="rId23"/>
    <p:sldId id="261" r:id="rId24"/>
    <p:sldId id="263" r:id="rId25"/>
    <p:sldId id="264" r:id="rId26"/>
    <p:sldId id="265" r:id="rId27"/>
    <p:sldId id="267" r:id="rId28"/>
    <p:sldId id="268" r:id="rId29"/>
    <p:sldId id="269" r:id="rId30"/>
    <p:sldId id="270" r:id="rId31"/>
    <p:sldId id="271" r:id="rId32"/>
    <p:sldId id="27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AB3A824-1A51-4B26-AD58-A6D8E14F6C04}" type="datetimeFigureOut">
              <a:rPr lang="en-US" smtClean="0"/>
              <a:t>2/10/2025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
              </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4426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2/10/2025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1097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D3FFE419-2371-464F-8239-3959401C3561}" type="datetimeFigureOut">
              <a:rPr lang="en-US" smtClean="0"/>
              <a:t>2/10/2025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a:t>
              </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2448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t-BR"/>
              <a:t>Clique para editar o título Mestre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2/10/2025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6230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804672" y="320040"/>
            <a:ext cx="3657600" cy="320040"/>
          </a:xfrm>
        </p:spPr>
        <p:txBody>
          <a:bodyPr/>
          <a:lstStyle/>
          <a:p>
            <a:fld id="{3E5059C3-6A89-4494-99FF-5A4D6FFD50EB}" type="datetimeFigureOut">
              <a:rPr lang="en-US" smtClean="0"/>
              <a:t>2/10/2025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
              </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7943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A954B2F-12DE-47F5-8894-472B206D2E1E}" type="datetimeFigureOut">
              <a:rPr lang="en-US" smtClean="0"/>
              <a:t>2/10/2025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a:t>
              </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3923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125305" y="1488985"/>
            <a:ext cx="6264350" cy="169685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118447" y="4351687"/>
            <a:ext cx="6265588" cy="17040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3F30E46F-7819-4ACF-B48B-48222C2ACC88}" type="datetimeFigureOut">
              <a:rPr lang="en-US" smtClean="0"/>
              <a:t>2/10/2025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a:t>
              </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3242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2/10/2025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9016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21D9284-D300-4297-87F7-E791DCC15DB1}" type="datetimeFigureOut">
              <a:rPr lang="en-US" smtClean="0"/>
              <a:t>2/10/2025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
              </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1983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t-BR"/>
              <a:t>Clique para editar o título Mestre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7D525BB-DA17-4BA0-B3C8-3AC3ABC827E6}" type="datetimeFigureOut">
              <a:rPr lang="en-US" smtClean="0"/>
              <a:t>2/10/2025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033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t-BR"/>
              <a:t>Clique para editar o título Mestre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804672" y="320040"/>
            <a:ext cx="3657600" cy="320040"/>
          </a:xfrm>
        </p:spPr>
        <p:txBody>
          <a:bodyPr/>
          <a:lstStyle/>
          <a:p>
            <a:fld id="{B16C4C9A-3960-41CF-A4E9-2A8FB932454B}" type="datetimeFigureOut">
              <a:rPr lang="en-US" smtClean="0"/>
              <a:t>2/10/2025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a:t>
              </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8923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CBC1C18-307B-4F68-A007-B5B542270E8D}" type="datetimeFigureOut">
              <a:rPr lang="en-US" smtClean="0"/>
              <a:t>2/10/2025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77022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cmosdrake.com.br/blog/importancia-do-desfibrilador-em-ambientes-extra-hospitalares/" TargetMode="External"/><Relationship Id="rId2" Type="http://schemas.openxmlformats.org/officeDocument/2006/relationships/hyperlink" Target="https://cmosdrake.com.br/blog/lei-lucas-e-importancia-do-preparo-em-primeiros-socorros-dos-professore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678597" y="1982623"/>
            <a:ext cx="6234667" cy="3337133"/>
          </a:xfrm>
          <a:prstGeom prst="rect">
            <a:avLst/>
          </a:prstGeom>
        </p:spPr>
      </p:pic>
      <p:pic>
        <p:nvPicPr>
          <p:cNvPr id="8"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26" y="3221765"/>
            <a:ext cx="1118127" cy="11181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rotWithShape="1">
          <a:blip r:embed="rId4"/>
          <a:srcRect l="31220"/>
          <a:stretch/>
        </p:blipFill>
        <p:spPr>
          <a:xfrm>
            <a:off x="9310083" y="17834"/>
            <a:ext cx="2881917" cy="1094401"/>
          </a:xfrm>
          <a:prstGeom prst="rect">
            <a:avLst/>
          </a:prstGeom>
        </p:spPr>
      </p:pic>
      <p:sp>
        <p:nvSpPr>
          <p:cNvPr id="3" name="CaixaDeTexto 2"/>
          <p:cNvSpPr txBox="1"/>
          <p:nvPr/>
        </p:nvSpPr>
        <p:spPr>
          <a:xfrm>
            <a:off x="7426296" y="5563181"/>
            <a:ext cx="3144852" cy="369332"/>
          </a:xfrm>
          <a:prstGeom prst="rect">
            <a:avLst/>
          </a:prstGeom>
          <a:noFill/>
        </p:spPr>
        <p:txBody>
          <a:bodyPr wrap="square" rtlCol="0">
            <a:spAutoFit/>
          </a:bodyPr>
          <a:lstStyle/>
          <a:p>
            <a:r>
              <a:rPr lang="pt-BR" b="1" dirty="0" smtClean="0"/>
              <a:t>Major </a:t>
            </a:r>
            <a:r>
              <a:rPr lang="pt-BR" b="1" dirty="0" err="1" smtClean="0"/>
              <a:t>Antonio</a:t>
            </a:r>
            <a:r>
              <a:rPr lang="pt-BR" b="1" dirty="0" smtClean="0"/>
              <a:t> A. </a:t>
            </a:r>
            <a:r>
              <a:rPr lang="pt-BR" b="1" dirty="0" err="1" smtClean="0"/>
              <a:t>Belelli</a:t>
            </a:r>
            <a:endParaRPr lang="pt-BR" b="1" dirty="0"/>
          </a:p>
        </p:txBody>
      </p:sp>
      <p:pic>
        <p:nvPicPr>
          <p:cNvPr id="7" name="Imagem 6"/>
          <p:cNvPicPr>
            <a:picLocks noChangeAspect="1"/>
          </p:cNvPicPr>
          <p:nvPr/>
        </p:nvPicPr>
        <p:blipFill>
          <a:blip r:embed="rId5"/>
          <a:stretch>
            <a:fillRect/>
          </a:stretch>
        </p:blipFill>
        <p:spPr>
          <a:xfrm>
            <a:off x="86263" y="64337"/>
            <a:ext cx="2424023" cy="752383"/>
          </a:xfrm>
          <a:prstGeom prst="rect">
            <a:avLst/>
          </a:prstGeom>
        </p:spPr>
      </p:pic>
    </p:spTree>
    <p:extLst>
      <p:ext uri="{BB962C8B-B14F-4D97-AF65-F5344CB8AC3E}">
        <p14:creationId xmlns:p14="http://schemas.microsoft.com/office/powerpoint/2010/main" val="290172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01342E-298B-3DA5-F5F4-5BDE6E584A8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 xmlns:a16="http://schemas.microsoft.com/office/drawing/2014/main" id="{929A3D8D-4F38-8ABF-71CD-4F3673E6C78C}"/>
              </a:ext>
            </a:extLst>
          </p:cNvPr>
          <p:cNvSpPr>
            <a:spLocks noGrp="1"/>
          </p:cNvSpPr>
          <p:nvPr>
            <p:ph idx="1"/>
          </p:nvPr>
        </p:nvSpPr>
        <p:spPr>
          <a:xfrm>
            <a:off x="5486400" y="1504060"/>
            <a:ext cx="5913920" cy="5353940"/>
          </a:xfrm>
        </p:spPr>
        <p:txBody>
          <a:bodyPr>
            <a:normAutofit fontScale="85000" lnSpcReduction="10000"/>
          </a:bodyPr>
          <a:lstStyle/>
          <a:p>
            <a:pPr algn="just"/>
            <a:r>
              <a:rPr lang="pt-BR" dirty="0"/>
              <a:t>Conforme o </a:t>
            </a:r>
            <a:r>
              <a:rPr lang="pt-BR" i="1" dirty="0"/>
              <a:t>Diagnóstico Participativo das Violências nas Escolas</a:t>
            </a:r>
            <a:r>
              <a:rPr lang="pt-BR" dirty="0"/>
              <a:t>, feito pela Faculdade Latino-Americana de Ciências Sociais em parceria com o Ministério da Educação, 69,7% dos jovens afirmam terem visto algum tipo de agressão dentro da escola. </a:t>
            </a:r>
          </a:p>
          <a:p>
            <a:pPr algn="just"/>
            <a:r>
              <a:rPr lang="pt-BR" dirty="0"/>
              <a:t>Em 65% dos casos, a violência parte dos próprios alunos; em 15,2% , dos professores; em 10,6%, de pessoas de fora da escola; em 5,9%, de funcionários; e em 3,3%, de diretores.</a:t>
            </a:r>
          </a:p>
          <a:p>
            <a:pPr algn="just"/>
            <a:r>
              <a:rPr lang="pt-BR" dirty="0"/>
              <a:t>O tipo de violência mais comum sofrida pelos alunos, segundo o diagnóstico, é o </a:t>
            </a:r>
            <a:r>
              <a:rPr lang="pt-BR" dirty="0" err="1"/>
              <a:t>ciberbullying</a:t>
            </a:r>
            <a:r>
              <a:rPr lang="pt-BR" dirty="0"/>
              <a:t> (28%): ameaças, xingamentos e exposições pela internet.</a:t>
            </a:r>
          </a:p>
          <a:p>
            <a:pPr algn="just"/>
            <a:r>
              <a:rPr lang="pt-BR" dirty="0"/>
              <a:t> Roubos e furtos respondem por 25%; ameaças, 21%; agressões físicas, 13%; violência sexual, 2%. Outros tipos não especificados respondem por 11%.</a:t>
            </a:r>
          </a:p>
          <a:p>
            <a:pPr algn="just"/>
            <a:r>
              <a:rPr lang="pt-BR" dirty="0"/>
              <a:t>— O </a:t>
            </a:r>
            <a:r>
              <a:rPr lang="pt-BR" dirty="0" err="1"/>
              <a:t>ciberbullying</a:t>
            </a:r>
            <a:r>
              <a:rPr lang="pt-BR" dirty="0"/>
              <a:t> reflete o que acontece dentro da escola. É um processo mais difícil de controlar e contornar — opina Bárbara Diniz.</a:t>
            </a:r>
          </a:p>
          <a:p>
            <a:pPr algn="just"/>
            <a:r>
              <a:rPr lang="pt-BR" dirty="0"/>
              <a:t>Fonte: Agência Senado 2023</a:t>
            </a:r>
          </a:p>
          <a:p>
            <a:pPr algn="just"/>
            <a:endParaRPr lang="pt-BR" dirty="0"/>
          </a:p>
        </p:txBody>
      </p:sp>
      <p:pic>
        <p:nvPicPr>
          <p:cNvPr id="5" name="Imagem 4">
            <a:extLst>
              <a:ext uri="{FF2B5EF4-FFF2-40B4-BE49-F238E27FC236}">
                <a16:creationId xmlns="" xmlns:a16="http://schemas.microsoft.com/office/drawing/2014/main" id="{4CA49F4C-109B-BBF6-FC0C-B870E388F5A1}"/>
              </a:ext>
            </a:extLst>
          </p:cNvPr>
          <p:cNvPicPr>
            <a:picLocks noChangeAspect="1"/>
          </p:cNvPicPr>
          <p:nvPr/>
        </p:nvPicPr>
        <p:blipFill>
          <a:blip r:embed="rId2"/>
          <a:stretch>
            <a:fillRect/>
          </a:stretch>
        </p:blipFill>
        <p:spPr>
          <a:xfrm>
            <a:off x="67112" y="1619075"/>
            <a:ext cx="5238750" cy="5162378"/>
          </a:xfrm>
          <a:prstGeom prst="rect">
            <a:avLst/>
          </a:prstGeom>
        </p:spPr>
      </p:pic>
      <p:pic>
        <p:nvPicPr>
          <p:cNvPr id="6" name="Imagem 5"/>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193367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D7F5297-60C1-A5A7-7DA9-94AFF022BEFE}"/>
              </a:ext>
            </a:extLst>
          </p:cNvPr>
          <p:cNvSpPr>
            <a:spLocks noGrp="1"/>
          </p:cNvSpPr>
          <p:nvPr>
            <p:ph type="title"/>
          </p:nvPr>
        </p:nvSpPr>
        <p:spPr>
          <a:xfrm>
            <a:off x="897258" y="1763329"/>
            <a:ext cx="3498979" cy="358769"/>
          </a:xfrm>
        </p:spPr>
        <p:txBody>
          <a:bodyPr>
            <a:normAutofit fontScale="90000"/>
          </a:bodyPr>
          <a:lstStyle/>
          <a:p>
            <a:r>
              <a:rPr lang="pt-BR" sz="2000" b="1" dirty="0" smtClean="0"/>
              <a:t>DADOS</a:t>
            </a:r>
            <a:br>
              <a:rPr lang="pt-BR" sz="2000" b="1" dirty="0" smtClean="0"/>
            </a:br>
            <a:r>
              <a:rPr lang="pt-BR" sz="2000" b="1" dirty="0" smtClean="0"/>
              <a:t>PREOCUPANTES</a:t>
            </a:r>
            <a:endParaRPr lang="pt-BR" sz="2000" b="1" dirty="0"/>
          </a:p>
        </p:txBody>
      </p:sp>
      <p:sp>
        <p:nvSpPr>
          <p:cNvPr id="3" name="Espaço Reservado para Conteúdo 2">
            <a:extLst>
              <a:ext uri="{FF2B5EF4-FFF2-40B4-BE49-F238E27FC236}">
                <a16:creationId xmlns="" xmlns:a16="http://schemas.microsoft.com/office/drawing/2014/main" id="{8C9E7889-2881-DC33-8F98-59D27385E11B}"/>
              </a:ext>
            </a:extLst>
          </p:cNvPr>
          <p:cNvSpPr>
            <a:spLocks noGrp="1"/>
          </p:cNvSpPr>
          <p:nvPr>
            <p:ph idx="1"/>
          </p:nvPr>
        </p:nvSpPr>
        <p:spPr>
          <a:xfrm>
            <a:off x="5109901" y="1367209"/>
            <a:ext cx="6281873" cy="5248622"/>
          </a:xfrm>
        </p:spPr>
        <p:txBody>
          <a:bodyPr>
            <a:normAutofit fontScale="85000" lnSpcReduction="20000"/>
          </a:bodyPr>
          <a:lstStyle/>
          <a:p>
            <a:pPr algn="just"/>
            <a:r>
              <a:rPr lang="pt-BR" dirty="0"/>
              <a:t>A PUC do Rio Grande do Sul, em parceria com o Banco Interamericano de Desenvolvimento (BID), iniciou pesquisa no final de 2022 para entender os efeitos da violência no desempenho escolar e no cérebro de crianças de 10 a 12 anos.</a:t>
            </a:r>
          </a:p>
          <a:p>
            <a:pPr algn="just"/>
            <a:r>
              <a:rPr lang="pt-BR" dirty="0"/>
              <a:t>Segundo o coordenador da pesquisa, Augusto </a:t>
            </a:r>
            <a:r>
              <a:rPr lang="pt-BR" dirty="0" err="1"/>
              <a:t>Buchweitz</a:t>
            </a:r>
            <a:r>
              <a:rPr lang="pt-BR" dirty="0"/>
              <a:t>, 40 alunos foram estudados. Os resultados prévios mostram que crianças expostas a ambientes violentos apresentam um desempenho escolar abaixo da média. O funcionamento do cérebro delas também é diferente se comparado ao das crianças que vivem num ambiente pacífico.</a:t>
            </a:r>
          </a:p>
          <a:p>
            <a:pPr algn="just"/>
            <a:r>
              <a:rPr lang="pt-BR" dirty="0" smtClean="0"/>
              <a:t>A </a:t>
            </a:r>
            <a:r>
              <a:rPr lang="pt-BR" dirty="0"/>
              <a:t>violência tem efeito negativo na capacidade de prestar atenção e sentir empatia. O cérebro de crianças expostas à violência não responde quando elas precisam decidir sobre sentimentos de terceiros. O cérebro está numa situação de sobrevivência — explica </a:t>
            </a:r>
            <a:r>
              <a:rPr lang="pt-BR" dirty="0" err="1"/>
              <a:t>Buchweitz</a:t>
            </a:r>
            <a:r>
              <a:rPr lang="pt-BR" dirty="0"/>
              <a:t>.</a:t>
            </a:r>
          </a:p>
          <a:p>
            <a:pPr algn="just"/>
            <a:r>
              <a:rPr lang="pt-BR" dirty="0"/>
              <a:t>A violência sofrida na infância pode se refletir na idade adulta, continua ele. O estresse aumenta as chances de desenvolvimento de doenças vasculares, transtornos psicológicos e envolvimento com álcool e drogas.</a:t>
            </a:r>
          </a:p>
          <a:p>
            <a:r>
              <a:rPr lang="pt-BR" dirty="0"/>
              <a:t>Fonte: Agência Senado</a:t>
            </a:r>
          </a:p>
          <a:p>
            <a:endParaRPr lang="pt-BR" dirty="0"/>
          </a:p>
        </p:txBody>
      </p:sp>
      <p:pic>
        <p:nvPicPr>
          <p:cNvPr id="5" name="Imagem 4">
            <a:extLst>
              <a:ext uri="{FF2B5EF4-FFF2-40B4-BE49-F238E27FC236}">
                <a16:creationId xmlns="" xmlns:a16="http://schemas.microsoft.com/office/drawing/2014/main" id="{D6DF724E-D5FB-6516-D8AF-ECAAF28F6E9F}"/>
              </a:ext>
            </a:extLst>
          </p:cNvPr>
          <p:cNvPicPr>
            <a:picLocks noChangeAspect="1"/>
          </p:cNvPicPr>
          <p:nvPr/>
        </p:nvPicPr>
        <p:blipFill>
          <a:blip r:embed="rId2"/>
          <a:stretch>
            <a:fillRect/>
          </a:stretch>
        </p:blipFill>
        <p:spPr>
          <a:xfrm>
            <a:off x="1129717" y="5205369"/>
            <a:ext cx="2857500" cy="1476375"/>
          </a:xfrm>
          <a:prstGeom prst="rect">
            <a:avLst/>
          </a:prstGeom>
        </p:spPr>
      </p:pic>
      <p:pic>
        <p:nvPicPr>
          <p:cNvPr id="6" name="Imagem 5"/>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400157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5BE0C2-4D5D-D4C4-5A20-3CA32B4D8F53}"/>
              </a:ext>
            </a:extLst>
          </p:cNvPr>
          <p:cNvSpPr>
            <a:spLocks noGrp="1"/>
          </p:cNvSpPr>
          <p:nvPr>
            <p:ph type="title"/>
          </p:nvPr>
        </p:nvSpPr>
        <p:spPr>
          <a:xfrm>
            <a:off x="845540" y="1837897"/>
            <a:ext cx="3498979" cy="375976"/>
          </a:xfrm>
        </p:spPr>
        <p:txBody>
          <a:bodyPr>
            <a:normAutofit fontScale="90000"/>
          </a:bodyPr>
          <a:lstStyle/>
          <a:p>
            <a:r>
              <a:rPr lang="pt-BR" dirty="0"/>
              <a:t>CENSO </a:t>
            </a:r>
            <a:r>
              <a:rPr lang="pt-BR" dirty="0" smtClean="0"/>
              <a:t>ESCOLAR</a:t>
            </a:r>
            <a:endParaRPr lang="pt-BR" dirty="0"/>
          </a:p>
        </p:txBody>
      </p:sp>
      <p:pic>
        <p:nvPicPr>
          <p:cNvPr id="2050" name="Picture 2">
            <a:extLst>
              <a:ext uri="{FF2B5EF4-FFF2-40B4-BE49-F238E27FC236}">
                <a16:creationId xmlns="" xmlns:a16="http://schemas.microsoft.com/office/drawing/2014/main" id="{76A3A4D1-F48F-D5FE-4030-6D4CAB52176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7" t="14905" r="8255" b="5813"/>
          <a:stretch/>
        </p:blipFill>
        <p:spPr bwMode="auto">
          <a:xfrm>
            <a:off x="4580809" y="463492"/>
            <a:ext cx="3615236" cy="569612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 xmlns:a16="http://schemas.microsoft.com/office/drawing/2014/main" id="{58FD1E4C-B13F-0BFE-783A-8438D93F93F9}"/>
              </a:ext>
            </a:extLst>
          </p:cNvPr>
          <p:cNvSpPr txBox="1"/>
          <p:nvPr/>
        </p:nvSpPr>
        <p:spPr>
          <a:xfrm>
            <a:off x="8668624" y="2213873"/>
            <a:ext cx="3523376" cy="2031325"/>
          </a:xfrm>
          <a:prstGeom prst="rect">
            <a:avLst/>
          </a:prstGeom>
          <a:noFill/>
        </p:spPr>
        <p:txBody>
          <a:bodyPr wrap="square" rtlCol="0">
            <a:spAutoFit/>
          </a:bodyPr>
          <a:lstStyle/>
          <a:p>
            <a:pPr algn="ctr"/>
            <a:r>
              <a:rPr lang="pt-BR" dirty="0"/>
              <a:t>Foram </a:t>
            </a:r>
            <a:r>
              <a:rPr lang="pt-BR" dirty="0" smtClean="0"/>
              <a:t>entrevistados </a:t>
            </a:r>
            <a:r>
              <a:rPr lang="pt-BR" dirty="0"/>
              <a:t>262.472 professores das escolas públicas e privadas do Brasil por meio da Prova Brasil.</a:t>
            </a:r>
          </a:p>
          <a:p>
            <a:endParaRPr lang="pt-BR" dirty="0"/>
          </a:p>
          <a:p>
            <a:r>
              <a:rPr lang="pt-BR" dirty="0"/>
              <a:t>O resultado foi alarmante.</a:t>
            </a:r>
          </a:p>
        </p:txBody>
      </p:sp>
      <p:pic>
        <p:nvPicPr>
          <p:cNvPr id="6" name="Imagem 5"/>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300535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654C74-9EFA-6DD2-AE2B-3821447F4FF3}"/>
              </a:ext>
            </a:extLst>
          </p:cNvPr>
          <p:cNvSpPr>
            <a:spLocks noGrp="1"/>
          </p:cNvSpPr>
          <p:nvPr>
            <p:ph type="title"/>
          </p:nvPr>
        </p:nvSpPr>
        <p:spPr>
          <a:xfrm>
            <a:off x="934376" y="2349925"/>
            <a:ext cx="3370576" cy="2456442"/>
          </a:xfrm>
        </p:spPr>
        <p:txBody>
          <a:bodyPr/>
          <a:lstStyle/>
          <a:p>
            <a:endParaRPr lang="pt-BR" dirty="0"/>
          </a:p>
        </p:txBody>
      </p:sp>
      <p:sp>
        <p:nvSpPr>
          <p:cNvPr id="3" name="Espaço Reservado para Conteúdo 2">
            <a:extLst>
              <a:ext uri="{FF2B5EF4-FFF2-40B4-BE49-F238E27FC236}">
                <a16:creationId xmlns="" xmlns:a16="http://schemas.microsoft.com/office/drawing/2014/main" id="{AEBBB93A-FA5B-36D7-0543-6073238782E8}"/>
              </a:ext>
            </a:extLst>
          </p:cNvPr>
          <p:cNvSpPr>
            <a:spLocks noGrp="1"/>
          </p:cNvSpPr>
          <p:nvPr>
            <p:ph idx="1"/>
          </p:nvPr>
        </p:nvSpPr>
        <p:spPr/>
        <p:txBody>
          <a:bodyPr/>
          <a:lstStyle/>
          <a:p>
            <a:endParaRPr lang="pt-BR" dirty="0"/>
          </a:p>
        </p:txBody>
      </p:sp>
      <p:pic>
        <p:nvPicPr>
          <p:cNvPr id="3074" name="Picture 2" descr="Escolas sob ameaça - Notícias - R7 São Paulo">
            <a:extLst>
              <a:ext uri="{FF2B5EF4-FFF2-40B4-BE49-F238E27FC236}">
                <a16:creationId xmlns="" xmlns:a16="http://schemas.microsoft.com/office/drawing/2014/main" id="{44FD0D65-C846-0287-8F72-AF395F059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1" y="623888"/>
            <a:ext cx="11744588" cy="56086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3"/>
          <a:stretch>
            <a:fillRect/>
          </a:stretch>
        </p:blipFill>
        <p:spPr>
          <a:xfrm>
            <a:off x="124088" y="60499"/>
            <a:ext cx="1620576" cy="503004"/>
          </a:xfrm>
          <a:prstGeom prst="rect">
            <a:avLst/>
          </a:prstGeom>
        </p:spPr>
      </p:pic>
    </p:spTree>
    <p:extLst>
      <p:ext uri="{BB962C8B-B14F-4D97-AF65-F5344CB8AC3E}">
        <p14:creationId xmlns:p14="http://schemas.microsoft.com/office/powerpoint/2010/main" val="3644429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B6710B-0E87-0FFB-E4F0-12B31BB47A6E}"/>
              </a:ext>
            </a:extLst>
          </p:cNvPr>
          <p:cNvSpPr>
            <a:spLocks noGrp="1"/>
          </p:cNvSpPr>
          <p:nvPr>
            <p:ph type="title"/>
          </p:nvPr>
        </p:nvSpPr>
        <p:spPr>
          <a:xfrm>
            <a:off x="949016" y="1697510"/>
            <a:ext cx="3498979" cy="484533"/>
          </a:xfrm>
        </p:spPr>
        <p:txBody>
          <a:bodyPr>
            <a:normAutofit fontScale="90000"/>
          </a:bodyPr>
          <a:lstStyle/>
          <a:p>
            <a:r>
              <a:rPr lang="pt-BR" dirty="0" smtClean="0"/>
              <a:t>Saiba que ...</a:t>
            </a:r>
            <a:endParaRPr lang="pt-BR" dirty="0"/>
          </a:p>
        </p:txBody>
      </p:sp>
      <p:sp>
        <p:nvSpPr>
          <p:cNvPr id="3" name="Espaço Reservado para Conteúdo 2">
            <a:extLst>
              <a:ext uri="{FF2B5EF4-FFF2-40B4-BE49-F238E27FC236}">
                <a16:creationId xmlns="" xmlns:a16="http://schemas.microsoft.com/office/drawing/2014/main" id="{DB3C69A0-0EF9-F3A0-5FC4-80CDF605B75C}"/>
              </a:ext>
            </a:extLst>
          </p:cNvPr>
          <p:cNvSpPr>
            <a:spLocks noGrp="1"/>
          </p:cNvSpPr>
          <p:nvPr>
            <p:ph idx="1"/>
          </p:nvPr>
        </p:nvSpPr>
        <p:spPr>
          <a:xfrm>
            <a:off x="5101355" y="1939777"/>
            <a:ext cx="6281873" cy="4298653"/>
          </a:xfrm>
        </p:spPr>
        <p:txBody>
          <a:bodyPr/>
          <a:lstStyle/>
          <a:p>
            <a:pPr algn="just"/>
            <a:r>
              <a:rPr lang="pt-BR" b="0" i="0" dirty="0">
                <a:solidFill>
                  <a:srgbClr val="333333"/>
                </a:solidFill>
                <a:effectLst/>
                <a:latin typeface="Georgia" panose="02040502050405020303" pitchFamily="18" charset="0"/>
              </a:rPr>
              <a:t>Segundo estatísticas atuais das Secretarias Estaduais de Educação de alguns Estados Brasileiros, houve aumentos expressivos em estatísticas sobre agressões físicas, humilhação sistêmica e ameaças, considerados os períodos de janeiro a março de 2019 e de 2022. </a:t>
            </a:r>
          </a:p>
          <a:p>
            <a:pPr algn="l"/>
            <a:r>
              <a:rPr lang="pt-BR" b="0" i="0" dirty="0">
                <a:solidFill>
                  <a:srgbClr val="333333"/>
                </a:solidFill>
                <a:effectLst/>
                <a:latin typeface="Georgia" panose="02040502050405020303" pitchFamily="18" charset="0"/>
              </a:rPr>
              <a:t>Simultaneamente, instituições públicas e particulares de vários estados vêm recebendo ameaças de massacre com alguma frequência desde o fim de março. </a:t>
            </a:r>
          </a:p>
          <a:p>
            <a:pPr algn="just"/>
            <a:r>
              <a:rPr lang="pt-BR" b="0" i="0" dirty="0">
                <a:solidFill>
                  <a:srgbClr val="333333"/>
                </a:solidFill>
                <a:effectLst/>
                <a:latin typeface="Georgia" panose="02040502050405020303" pitchFamily="18" charset="0"/>
              </a:rPr>
              <a:t>Há relatos semelhantes em municípios de São Paulo, Minas Gerais, Rio de Janeiro, Pará, Mato Grosso do Sul, Alagoas, Rio Grande do Sul, Bahia, Tocantins, Goiás, Espírito Santo e do Distrito Federal</a:t>
            </a:r>
            <a:r>
              <a:rPr lang="pt-BR" b="0" i="0" dirty="0" smtClean="0">
                <a:solidFill>
                  <a:srgbClr val="333333"/>
                </a:solidFill>
                <a:effectLst/>
                <a:latin typeface="Georgia" panose="02040502050405020303" pitchFamily="18" charset="0"/>
              </a:rPr>
              <a:t>.</a:t>
            </a:r>
            <a:endParaRPr lang="pt-BR" dirty="0"/>
          </a:p>
        </p:txBody>
      </p:sp>
      <p:pic>
        <p:nvPicPr>
          <p:cNvPr id="4" name="Imagem 3">
            <a:extLst>
              <a:ext uri="{FF2B5EF4-FFF2-40B4-BE49-F238E27FC236}">
                <a16:creationId xmlns="" xmlns:a16="http://schemas.microsoft.com/office/drawing/2014/main" id="{58458365-7282-1C34-5CA3-B51CAA797FD4}"/>
              </a:ext>
            </a:extLst>
          </p:cNvPr>
          <p:cNvPicPr>
            <a:picLocks noChangeAspect="1"/>
          </p:cNvPicPr>
          <p:nvPr/>
        </p:nvPicPr>
        <p:blipFill>
          <a:blip r:embed="rId2"/>
          <a:stretch>
            <a:fillRect/>
          </a:stretch>
        </p:blipFill>
        <p:spPr>
          <a:xfrm>
            <a:off x="1129717" y="5205369"/>
            <a:ext cx="2857500" cy="1476375"/>
          </a:xfrm>
          <a:prstGeom prst="rect">
            <a:avLst/>
          </a:prstGeom>
        </p:spPr>
      </p:pic>
      <p:pic>
        <p:nvPicPr>
          <p:cNvPr id="6" name="Imagem 5"/>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171147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DE12058E-D597-BAA4-F094-9BE68943747F}"/>
              </a:ext>
            </a:extLst>
          </p:cNvPr>
          <p:cNvSpPr>
            <a:spLocks noGrp="1"/>
          </p:cNvSpPr>
          <p:nvPr>
            <p:ph idx="1"/>
          </p:nvPr>
        </p:nvSpPr>
        <p:spPr>
          <a:xfrm>
            <a:off x="4719970" y="2444552"/>
            <a:ext cx="6281873" cy="2267185"/>
          </a:xfrm>
        </p:spPr>
        <p:txBody>
          <a:bodyPr/>
          <a:lstStyle/>
          <a:p>
            <a:r>
              <a:rPr lang="pt-BR" dirty="0"/>
              <a:t>Cyberbullying é a prática de bullying por meio de ambientes virtuais, como redes sociais e aplicativos de mensagem. O bullying consiste em perseguição, humilhação, intimidação, agressão e difamação sistemática.</a:t>
            </a:r>
          </a:p>
        </p:txBody>
      </p:sp>
      <p:pic>
        <p:nvPicPr>
          <p:cNvPr id="4" name="Imagem 3">
            <a:extLst>
              <a:ext uri="{FF2B5EF4-FFF2-40B4-BE49-F238E27FC236}">
                <a16:creationId xmlns="" xmlns:a16="http://schemas.microsoft.com/office/drawing/2014/main" id="{583313EF-6DD7-2BE6-3BFA-BC449DF46E51}"/>
              </a:ext>
            </a:extLst>
          </p:cNvPr>
          <p:cNvPicPr>
            <a:picLocks noChangeAspect="1"/>
          </p:cNvPicPr>
          <p:nvPr/>
        </p:nvPicPr>
        <p:blipFill>
          <a:blip r:embed="rId2"/>
          <a:stretch>
            <a:fillRect/>
          </a:stretch>
        </p:blipFill>
        <p:spPr>
          <a:xfrm>
            <a:off x="5073653" y="1586413"/>
            <a:ext cx="3700330" cy="1168689"/>
          </a:xfrm>
          <a:prstGeom prst="rect">
            <a:avLst/>
          </a:prstGeom>
        </p:spPr>
      </p:pic>
      <p:pic>
        <p:nvPicPr>
          <p:cNvPr id="6" name="Imagem 5"/>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378890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0E065B-126A-03C2-BC2C-6DD24A20255E}"/>
              </a:ext>
            </a:extLst>
          </p:cNvPr>
          <p:cNvSpPr>
            <a:spLocks noGrp="1"/>
          </p:cNvSpPr>
          <p:nvPr>
            <p:ph type="title"/>
          </p:nvPr>
        </p:nvSpPr>
        <p:spPr/>
        <p:txBody>
          <a:bodyPr/>
          <a:lstStyle/>
          <a:p>
            <a:endParaRPr lang="pt-BR"/>
          </a:p>
        </p:txBody>
      </p:sp>
      <p:pic>
        <p:nvPicPr>
          <p:cNvPr id="4098" name="Picture 2" descr="Bullying Escolar – Brain Academy">
            <a:extLst>
              <a:ext uri="{FF2B5EF4-FFF2-40B4-BE49-F238E27FC236}">
                <a16:creationId xmlns="" xmlns:a16="http://schemas.microsoft.com/office/drawing/2014/main" id="{97A4DD25-FDCE-093A-751C-5636EBB891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919"/>
          <a:stretch/>
        </p:blipFill>
        <p:spPr bwMode="auto">
          <a:xfrm>
            <a:off x="800988" y="172621"/>
            <a:ext cx="3674263" cy="65266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 xmlns:a16="http://schemas.microsoft.com/office/drawing/2014/main" id="{7E36456C-FAC5-B05B-BF74-9A38E4F9567F}"/>
              </a:ext>
            </a:extLst>
          </p:cNvPr>
          <p:cNvPicPr>
            <a:picLocks noChangeAspect="1"/>
          </p:cNvPicPr>
          <p:nvPr/>
        </p:nvPicPr>
        <p:blipFill>
          <a:blip r:embed="rId3"/>
          <a:stretch>
            <a:fillRect/>
          </a:stretch>
        </p:blipFill>
        <p:spPr>
          <a:xfrm>
            <a:off x="4689613" y="394812"/>
            <a:ext cx="4315340" cy="2876893"/>
          </a:xfrm>
          <a:prstGeom prst="rect">
            <a:avLst/>
          </a:prstGeom>
        </p:spPr>
      </p:pic>
      <p:pic>
        <p:nvPicPr>
          <p:cNvPr id="7" name="Imagem 6">
            <a:extLst>
              <a:ext uri="{FF2B5EF4-FFF2-40B4-BE49-F238E27FC236}">
                <a16:creationId xmlns="" xmlns:a16="http://schemas.microsoft.com/office/drawing/2014/main" id="{4D841C27-FE9A-ED8F-6929-45B92F190B82}"/>
              </a:ext>
            </a:extLst>
          </p:cNvPr>
          <p:cNvPicPr>
            <a:picLocks noChangeAspect="1"/>
          </p:cNvPicPr>
          <p:nvPr/>
        </p:nvPicPr>
        <p:blipFill>
          <a:blip r:embed="rId4"/>
          <a:stretch>
            <a:fillRect/>
          </a:stretch>
        </p:blipFill>
        <p:spPr>
          <a:xfrm>
            <a:off x="4676996" y="3435938"/>
            <a:ext cx="4340574" cy="2876892"/>
          </a:xfrm>
          <a:prstGeom prst="rect">
            <a:avLst/>
          </a:prstGeom>
        </p:spPr>
      </p:pic>
      <p:pic>
        <p:nvPicPr>
          <p:cNvPr id="8" name="Imagem 7"/>
          <p:cNvPicPr>
            <a:picLocks noChangeAspect="1"/>
          </p:cNvPicPr>
          <p:nvPr/>
        </p:nvPicPr>
        <p:blipFill>
          <a:blip r:embed="rId5"/>
          <a:stretch>
            <a:fillRect/>
          </a:stretch>
        </p:blipFill>
        <p:spPr>
          <a:xfrm>
            <a:off x="9654148" y="127486"/>
            <a:ext cx="2251134" cy="698721"/>
          </a:xfrm>
          <a:prstGeom prst="rect">
            <a:avLst/>
          </a:prstGeom>
        </p:spPr>
      </p:pic>
    </p:spTree>
    <p:extLst>
      <p:ext uri="{BB962C8B-B14F-4D97-AF65-F5344CB8AC3E}">
        <p14:creationId xmlns:p14="http://schemas.microsoft.com/office/powerpoint/2010/main" val="391072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1C59433-1858-5523-2380-CE589979DDE7}"/>
              </a:ext>
            </a:extLst>
          </p:cNvPr>
          <p:cNvSpPr>
            <a:spLocks noGrp="1"/>
          </p:cNvSpPr>
          <p:nvPr>
            <p:ph type="title"/>
          </p:nvPr>
        </p:nvSpPr>
        <p:spPr/>
        <p:txBody>
          <a:bodyPr/>
          <a:lstStyle/>
          <a:p>
            <a:endParaRPr lang="pt-BR"/>
          </a:p>
        </p:txBody>
      </p:sp>
      <p:pic>
        <p:nvPicPr>
          <p:cNvPr id="4" name="Imagem 3">
            <a:extLst>
              <a:ext uri="{FF2B5EF4-FFF2-40B4-BE49-F238E27FC236}">
                <a16:creationId xmlns="" xmlns:a16="http://schemas.microsoft.com/office/drawing/2014/main" id="{2F12F010-D691-119A-A7E3-64E9277FE7D3}"/>
              </a:ext>
            </a:extLst>
          </p:cNvPr>
          <p:cNvPicPr>
            <a:picLocks noChangeAspect="1"/>
          </p:cNvPicPr>
          <p:nvPr/>
        </p:nvPicPr>
        <p:blipFill rotWithShape="1">
          <a:blip r:embed="rId2"/>
          <a:srcRect b="6685"/>
          <a:stretch/>
        </p:blipFill>
        <p:spPr>
          <a:xfrm>
            <a:off x="765278" y="1101649"/>
            <a:ext cx="3745684" cy="5620195"/>
          </a:xfrm>
          <a:prstGeom prst="rect">
            <a:avLst/>
          </a:prstGeom>
        </p:spPr>
      </p:pic>
      <p:pic>
        <p:nvPicPr>
          <p:cNvPr id="6" name="Imagem 5"/>
          <p:cNvPicPr>
            <a:picLocks noChangeAspect="1"/>
          </p:cNvPicPr>
          <p:nvPr/>
        </p:nvPicPr>
        <p:blipFill>
          <a:blip r:embed="rId3"/>
          <a:stretch>
            <a:fillRect/>
          </a:stretch>
        </p:blipFill>
        <p:spPr>
          <a:xfrm>
            <a:off x="7275802" y="101970"/>
            <a:ext cx="4724400" cy="6619875"/>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248671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2F96ED22-3CEB-AF65-962B-FAB726342C24}"/>
              </a:ext>
            </a:extLst>
          </p:cNvPr>
          <p:cNvSpPr txBox="1"/>
          <p:nvPr/>
        </p:nvSpPr>
        <p:spPr>
          <a:xfrm>
            <a:off x="4954923" y="1303561"/>
            <a:ext cx="7008650" cy="4524315"/>
          </a:xfrm>
          <a:prstGeom prst="rect">
            <a:avLst/>
          </a:prstGeom>
          <a:noFill/>
        </p:spPr>
        <p:txBody>
          <a:bodyPr wrap="square">
            <a:spAutoFit/>
          </a:bodyPr>
          <a:lstStyle/>
          <a:p>
            <a:pPr marL="285750" indent="-285750" algn="just">
              <a:buFont typeface="Wingdings" panose="05000000000000000000" pitchFamily="2" charset="2"/>
              <a:buChar char="q"/>
            </a:pPr>
            <a:r>
              <a:rPr lang="pt-BR" b="1" dirty="0"/>
              <a:t>Controle de acesso de todos no ambiente escolar</a:t>
            </a:r>
          </a:p>
          <a:p>
            <a:pPr algn="just"/>
            <a:r>
              <a:rPr lang="pt-BR" dirty="0"/>
              <a:t>       Tenha apenas um portão de entrada e saída </a:t>
            </a:r>
          </a:p>
          <a:p>
            <a:pPr marL="285750" indent="-285750" algn="just">
              <a:buFont typeface="Wingdings" panose="05000000000000000000" pitchFamily="2" charset="2"/>
              <a:buChar char="q"/>
            </a:pPr>
            <a:r>
              <a:rPr lang="pt-BR" b="1" dirty="0" smtClean="0"/>
              <a:t>Treinamento </a:t>
            </a:r>
            <a:r>
              <a:rPr lang="pt-BR" b="1" dirty="0"/>
              <a:t>de professores e alunos – Plano de Emergência</a:t>
            </a:r>
          </a:p>
          <a:p>
            <a:pPr algn="just"/>
            <a:r>
              <a:rPr lang="pt-BR" dirty="0"/>
              <a:t>        Elabore um plano de emergência em caso de invasão.</a:t>
            </a:r>
          </a:p>
          <a:p>
            <a:pPr algn="just"/>
            <a:r>
              <a:rPr lang="pt-BR" dirty="0"/>
              <a:t>        Faça treinamentos mensais com a participação dos alunos. </a:t>
            </a:r>
          </a:p>
          <a:p>
            <a:pPr marL="285750" indent="-285750" algn="just">
              <a:buFont typeface="Wingdings" panose="05000000000000000000" pitchFamily="2" charset="2"/>
              <a:buChar char="q"/>
            </a:pPr>
            <a:r>
              <a:rPr lang="pt-BR" b="1" dirty="0" smtClean="0"/>
              <a:t>Inteligência </a:t>
            </a:r>
            <a:r>
              <a:rPr lang="pt-BR" b="1" dirty="0"/>
              <a:t>Escolar – Comunicação Eficaz</a:t>
            </a:r>
          </a:p>
          <a:p>
            <a:pPr algn="just"/>
            <a:r>
              <a:rPr lang="pt-BR" dirty="0"/>
              <a:t>    A escola deve manter informações atuais sobre esse </a:t>
            </a:r>
            <a:r>
              <a:rPr lang="pt-BR" dirty="0" smtClean="0"/>
              <a:t> tema</a:t>
            </a:r>
            <a:r>
              <a:rPr lang="pt-BR" dirty="0"/>
              <a:t>.</a:t>
            </a:r>
          </a:p>
          <a:p>
            <a:pPr algn="just"/>
            <a:r>
              <a:rPr lang="pt-BR" dirty="0"/>
              <a:t>    Todos os atores devem estar informados e preparados</a:t>
            </a:r>
          </a:p>
          <a:p>
            <a:pPr marL="285750" indent="-285750" algn="just">
              <a:buFont typeface="Wingdings" panose="05000000000000000000" pitchFamily="2" charset="2"/>
              <a:buChar char="q"/>
            </a:pPr>
            <a:r>
              <a:rPr lang="pt-BR" b="1" dirty="0" smtClean="0"/>
              <a:t>Equipe </a:t>
            </a:r>
            <a:r>
              <a:rPr lang="pt-BR" b="1" dirty="0"/>
              <a:t>de Segurança e Monitoramento Escolar - ESM</a:t>
            </a:r>
          </a:p>
          <a:p>
            <a:pPr algn="just"/>
            <a:r>
              <a:rPr lang="pt-BR" dirty="0"/>
              <a:t>    A escola deve ter uma equipe de segurança disponível</a:t>
            </a:r>
          </a:p>
          <a:p>
            <a:pPr algn="just"/>
            <a:r>
              <a:rPr lang="pt-BR" dirty="0"/>
              <a:t>    Esta equipe deve efetuar a fiscalização diária da escola</a:t>
            </a:r>
          </a:p>
          <a:p>
            <a:pPr algn="just"/>
            <a:r>
              <a:rPr lang="pt-BR" dirty="0"/>
              <a:t>    Efetuar varredura diária nas imediações e interior da escola</a:t>
            </a:r>
          </a:p>
          <a:p>
            <a:pPr algn="just"/>
            <a:r>
              <a:rPr lang="pt-BR" dirty="0"/>
              <a:t>    Controle de alunos na entrada e saída das aulas</a:t>
            </a:r>
          </a:p>
          <a:p>
            <a:pPr algn="just"/>
            <a:r>
              <a:rPr lang="pt-BR" dirty="0"/>
              <a:t>    Detecção de indivíduos suspeitos </a:t>
            </a:r>
          </a:p>
          <a:p>
            <a:pPr marL="285750" indent="-285750" algn="just">
              <a:buFont typeface="Wingdings" panose="05000000000000000000" pitchFamily="2" charset="2"/>
              <a:buChar char="q"/>
            </a:pPr>
            <a:r>
              <a:rPr lang="pt-BR" b="1" dirty="0" smtClean="0"/>
              <a:t>Monitoramento </a:t>
            </a:r>
            <a:r>
              <a:rPr lang="pt-BR" b="1" dirty="0"/>
              <a:t>e intervenção </a:t>
            </a:r>
            <a:r>
              <a:rPr lang="pt-BR" b="1" dirty="0" smtClean="0"/>
              <a:t>precoce</a:t>
            </a:r>
          </a:p>
          <a:p>
            <a:pPr marL="285750" indent="-285750" algn="just">
              <a:buFont typeface="Wingdings" panose="05000000000000000000" pitchFamily="2" charset="2"/>
              <a:buChar char="q"/>
            </a:pPr>
            <a:r>
              <a:rPr lang="pt-BR" b="1" dirty="0" smtClean="0"/>
              <a:t>Fornecimento </a:t>
            </a:r>
            <a:r>
              <a:rPr lang="pt-BR" b="1" dirty="0"/>
              <a:t>de recursos de apoio</a:t>
            </a:r>
            <a:r>
              <a:rPr lang="pt-BR" dirty="0"/>
              <a:t>.</a:t>
            </a:r>
          </a:p>
        </p:txBody>
      </p:sp>
      <p:sp>
        <p:nvSpPr>
          <p:cNvPr id="3" name="CaixaDeTexto 2">
            <a:extLst>
              <a:ext uri="{FF2B5EF4-FFF2-40B4-BE49-F238E27FC236}">
                <a16:creationId xmlns="" xmlns:a16="http://schemas.microsoft.com/office/drawing/2014/main" id="{E3134F87-7759-855A-54AC-EA4A1E10B6AC}"/>
              </a:ext>
            </a:extLst>
          </p:cNvPr>
          <p:cNvSpPr txBox="1"/>
          <p:nvPr/>
        </p:nvSpPr>
        <p:spPr>
          <a:xfrm>
            <a:off x="1025529" y="1811053"/>
            <a:ext cx="3527741" cy="369332"/>
          </a:xfrm>
          <a:prstGeom prst="rect">
            <a:avLst/>
          </a:prstGeom>
          <a:noFill/>
        </p:spPr>
        <p:txBody>
          <a:bodyPr wrap="square" rtlCol="0">
            <a:spAutoFit/>
          </a:bodyPr>
          <a:lstStyle/>
          <a:p>
            <a:r>
              <a:rPr lang="pt-BR" b="1" dirty="0">
                <a:solidFill>
                  <a:schemeClr val="bg1"/>
                </a:solidFill>
              </a:rPr>
              <a:t>MEDIDAS PREVENTIVAS ...</a:t>
            </a:r>
          </a:p>
        </p:txBody>
      </p:sp>
      <p:sp>
        <p:nvSpPr>
          <p:cNvPr id="4" name="CaixaDeTexto 3">
            <a:extLst>
              <a:ext uri="{FF2B5EF4-FFF2-40B4-BE49-F238E27FC236}">
                <a16:creationId xmlns="" xmlns:a16="http://schemas.microsoft.com/office/drawing/2014/main" id="{DCDB52A0-3E70-DBE7-BD55-6020C6A36B53}"/>
              </a:ext>
            </a:extLst>
          </p:cNvPr>
          <p:cNvSpPr txBox="1"/>
          <p:nvPr/>
        </p:nvSpPr>
        <p:spPr>
          <a:xfrm>
            <a:off x="4553270" y="275973"/>
            <a:ext cx="7111739" cy="923330"/>
          </a:xfrm>
          <a:prstGeom prst="rect">
            <a:avLst/>
          </a:prstGeom>
          <a:noFill/>
        </p:spPr>
        <p:txBody>
          <a:bodyPr wrap="square" rtlCol="0">
            <a:spAutoFit/>
          </a:bodyPr>
          <a:lstStyle/>
          <a:p>
            <a:pPr algn="ctr"/>
            <a:r>
              <a:rPr lang="pt-BR" b="1" dirty="0"/>
              <a:t>Algumas medidas importantes e imediatas devem ser adotadas por todos os gestores escolares no intuito de detecção e prevenção de possíveis ameaças a escola:</a:t>
            </a:r>
          </a:p>
        </p:txBody>
      </p:sp>
      <p:pic>
        <p:nvPicPr>
          <p:cNvPr id="7" name="Imagem 6">
            <a:extLst>
              <a:ext uri="{FF2B5EF4-FFF2-40B4-BE49-F238E27FC236}">
                <a16:creationId xmlns="" xmlns:a16="http://schemas.microsoft.com/office/drawing/2014/main" id="{2DC0A7D7-419E-9566-2CBE-3F8237A88D7F}"/>
              </a:ext>
            </a:extLst>
          </p:cNvPr>
          <p:cNvPicPr>
            <a:picLocks noChangeAspect="1"/>
          </p:cNvPicPr>
          <p:nvPr/>
        </p:nvPicPr>
        <p:blipFill>
          <a:blip r:embed="rId2"/>
          <a:stretch>
            <a:fillRect/>
          </a:stretch>
        </p:blipFill>
        <p:spPr>
          <a:xfrm>
            <a:off x="1129717" y="5205369"/>
            <a:ext cx="2857500" cy="1476375"/>
          </a:xfrm>
          <a:prstGeom prst="rect">
            <a:avLst/>
          </a:prstGeom>
        </p:spPr>
      </p:pic>
      <p:pic>
        <p:nvPicPr>
          <p:cNvPr id="9" name="Imagem 8"/>
          <p:cNvPicPr>
            <a:picLocks noChangeAspect="1"/>
          </p:cNvPicPr>
          <p:nvPr/>
        </p:nvPicPr>
        <p:blipFill>
          <a:blip r:embed="rId3"/>
          <a:stretch>
            <a:fillRect/>
          </a:stretch>
        </p:blipFill>
        <p:spPr>
          <a:xfrm>
            <a:off x="70201" y="94755"/>
            <a:ext cx="2251134" cy="698721"/>
          </a:xfrm>
          <a:prstGeom prst="rect">
            <a:avLst/>
          </a:prstGeom>
        </p:spPr>
      </p:pic>
      <p:pic>
        <p:nvPicPr>
          <p:cNvPr id="10" name="Imagem 9"/>
          <p:cNvPicPr>
            <a:picLocks noChangeAspect="1"/>
          </p:cNvPicPr>
          <p:nvPr/>
        </p:nvPicPr>
        <p:blipFill>
          <a:blip r:embed="rId4"/>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416103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31134170-5D39-B318-33B6-E71B1A3306CD}"/>
              </a:ext>
            </a:extLst>
          </p:cNvPr>
          <p:cNvSpPr>
            <a:spLocks noGrp="1"/>
          </p:cNvSpPr>
          <p:nvPr>
            <p:ph idx="1"/>
          </p:nvPr>
        </p:nvSpPr>
        <p:spPr/>
        <p:txBody>
          <a:bodyPr/>
          <a:lstStyle/>
          <a:p>
            <a:pPr algn="just">
              <a:buFont typeface="+mj-lt"/>
              <a:buAutoNum type="arabicPeriod"/>
            </a:pPr>
            <a:r>
              <a:rPr lang="pt-BR" b="0" i="0" dirty="0">
                <a:solidFill>
                  <a:srgbClr val="202124"/>
                </a:solidFill>
                <a:effectLst/>
                <a:latin typeface="arial" panose="020B0604020202020204" pitchFamily="34" charset="0"/>
              </a:rPr>
              <a:t>A </a:t>
            </a:r>
            <a:r>
              <a:rPr lang="pt-BR" b="1" i="0" dirty="0">
                <a:solidFill>
                  <a:srgbClr val="202124"/>
                </a:solidFill>
                <a:effectLst/>
                <a:latin typeface="arial" panose="020B0604020202020204" pitchFamily="34" charset="0"/>
              </a:rPr>
              <a:t>segurança nas escolas</a:t>
            </a:r>
            <a:r>
              <a:rPr lang="pt-BR" b="0" i="0" dirty="0">
                <a:solidFill>
                  <a:srgbClr val="202124"/>
                </a:solidFill>
                <a:effectLst/>
                <a:latin typeface="arial" panose="020B0604020202020204" pitchFamily="34" charset="0"/>
              </a:rPr>
              <a:t> é indispensável. ...</a:t>
            </a:r>
          </a:p>
          <a:p>
            <a:pPr algn="just">
              <a:buFont typeface="+mj-lt"/>
              <a:buAutoNum type="arabicPeriod"/>
            </a:pPr>
            <a:r>
              <a:rPr lang="pt-BR" b="0" i="0" dirty="0">
                <a:solidFill>
                  <a:srgbClr val="202124"/>
                </a:solidFill>
                <a:effectLst/>
                <a:latin typeface="arial" panose="020B0604020202020204" pitchFamily="34" charset="0"/>
              </a:rPr>
              <a:t>Tenha um portão com controle de acesso. ...</a:t>
            </a:r>
          </a:p>
          <a:p>
            <a:pPr algn="just">
              <a:buFont typeface="+mj-lt"/>
              <a:buAutoNum type="arabicPeriod"/>
            </a:pPr>
            <a:r>
              <a:rPr lang="pt-BR" b="0" i="0" dirty="0">
                <a:solidFill>
                  <a:srgbClr val="202124"/>
                </a:solidFill>
                <a:effectLst/>
                <a:latin typeface="arial" panose="020B0604020202020204" pitchFamily="34" charset="0"/>
              </a:rPr>
              <a:t>Use catracas eletrônicas para controle de acesso. ...</a:t>
            </a:r>
          </a:p>
          <a:p>
            <a:pPr algn="just">
              <a:buFont typeface="+mj-lt"/>
              <a:buAutoNum type="arabicPeriod"/>
            </a:pPr>
            <a:r>
              <a:rPr lang="pt-BR" b="0" i="0" dirty="0">
                <a:solidFill>
                  <a:srgbClr val="202124"/>
                </a:solidFill>
                <a:effectLst/>
                <a:latin typeface="arial" panose="020B0604020202020204" pitchFamily="34" charset="0"/>
              </a:rPr>
              <a:t>É indispensável ter um responsável para garantir a </a:t>
            </a:r>
            <a:r>
              <a:rPr lang="pt-BR" b="1" i="0" dirty="0">
                <a:solidFill>
                  <a:srgbClr val="202124"/>
                </a:solidFill>
                <a:effectLst/>
                <a:latin typeface="arial" panose="020B0604020202020204" pitchFamily="34" charset="0"/>
              </a:rPr>
              <a:t>segurança</a:t>
            </a:r>
            <a:r>
              <a:rPr lang="pt-BR" b="0" i="0" dirty="0">
                <a:solidFill>
                  <a:srgbClr val="202124"/>
                </a:solidFill>
                <a:effectLst/>
                <a:latin typeface="arial" panose="020B0604020202020204" pitchFamily="34" charset="0"/>
              </a:rPr>
              <a:t> dos alunos na entrada e na saída do colégio. ...</a:t>
            </a:r>
          </a:p>
          <a:p>
            <a:pPr algn="just">
              <a:buFont typeface="+mj-lt"/>
              <a:buAutoNum type="arabicPeriod"/>
            </a:pPr>
            <a:r>
              <a:rPr lang="pt-BR" b="0" i="0" dirty="0">
                <a:solidFill>
                  <a:srgbClr val="202124"/>
                </a:solidFill>
                <a:effectLst/>
                <a:latin typeface="arial" panose="020B0604020202020204" pitchFamily="34" charset="0"/>
              </a:rPr>
              <a:t>Utilize câmeras de </a:t>
            </a:r>
            <a:r>
              <a:rPr lang="pt-BR" b="1" i="0" dirty="0">
                <a:solidFill>
                  <a:srgbClr val="202124"/>
                </a:solidFill>
                <a:effectLst/>
                <a:latin typeface="arial" panose="020B0604020202020204" pitchFamily="34" charset="0"/>
              </a:rPr>
              <a:t>segurança</a:t>
            </a:r>
            <a:r>
              <a:rPr lang="pt-BR" b="0" i="0" dirty="0">
                <a:solidFill>
                  <a:srgbClr val="202124"/>
                </a:solidFill>
                <a:effectLst/>
                <a:latin typeface="arial" panose="020B0604020202020204" pitchFamily="34" charset="0"/>
              </a:rPr>
              <a:t>.</a:t>
            </a:r>
          </a:p>
          <a:p>
            <a:endParaRPr lang="pt-BR" dirty="0"/>
          </a:p>
        </p:txBody>
      </p:sp>
      <p:pic>
        <p:nvPicPr>
          <p:cNvPr id="2" name="Imagem 1"/>
          <p:cNvPicPr>
            <a:picLocks noChangeAspect="1"/>
          </p:cNvPicPr>
          <p:nvPr/>
        </p:nvPicPr>
        <p:blipFill>
          <a:blip r:embed="rId2"/>
          <a:stretch>
            <a:fillRect/>
          </a:stretch>
        </p:blipFill>
        <p:spPr>
          <a:xfrm>
            <a:off x="824953" y="2307363"/>
            <a:ext cx="3635951" cy="2572285"/>
          </a:xfrm>
          <a:prstGeom prst="rect">
            <a:avLst/>
          </a:prstGeom>
        </p:spPr>
      </p:pic>
      <p:pic>
        <p:nvPicPr>
          <p:cNvPr id="1026"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0"/>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24269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FBD83D-3B41-7D81-A459-012C546920B5}"/>
              </a:ext>
            </a:extLst>
          </p:cNvPr>
          <p:cNvSpPr>
            <a:spLocks noGrp="1"/>
          </p:cNvSpPr>
          <p:nvPr>
            <p:ph type="title"/>
          </p:nvPr>
        </p:nvSpPr>
        <p:spPr/>
        <p:txBody>
          <a:bodyPr>
            <a:normAutofit fontScale="90000"/>
          </a:bodyPr>
          <a:lstStyle/>
          <a:p>
            <a:r>
              <a:rPr lang="pt-BR" dirty="0"/>
              <a:t>ESCOLA: AMBIENTE DE AMOR, DISCIPLINA E SEGURANÇA</a:t>
            </a:r>
          </a:p>
        </p:txBody>
      </p:sp>
      <p:pic>
        <p:nvPicPr>
          <p:cNvPr id="4" name="Imagem 3">
            <a:extLst>
              <a:ext uri="{FF2B5EF4-FFF2-40B4-BE49-F238E27FC236}">
                <a16:creationId xmlns="" xmlns:a16="http://schemas.microsoft.com/office/drawing/2014/main" id="{A18F9AC3-BCC3-ACE3-ECFC-92BBD6710F67}"/>
              </a:ext>
            </a:extLst>
          </p:cNvPr>
          <p:cNvPicPr>
            <a:picLocks noChangeAspect="1"/>
          </p:cNvPicPr>
          <p:nvPr/>
        </p:nvPicPr>
        <p:blipFill>
          <a:blip r:embed="rId2"/>
          <a:stretch>
            <a:fillRect/>
          </a:stretch>
        </p:blipFill>
        <p:spPr>
          <a:xfrm>
            <a:off x="4610985" y="825004"/>
            <a:ext cx="7360310" cy="4788541"/>
          </a:xfrm>
          <a:prstGeom prst="rect">
            <a:avLst/>
          </a:prstGeom>
        </p:spPr>
      </p:pic>
      <p:pic>
        <p:nvPicPr>
          <p:cNvPr id="3" name="Imagem 2">
            <a:extLst>
              <a:ext uri="{FF2B5EF4-FFF2-40B4-BE49-F238E27FC236}">
                <a16:creationId xmlns="" xmlns:a16="http://schemas.microsoft.com/office/drawing/2014/main" id="{15469EE5-243F-A166-8176-ABE3299AB91E}"/>
              </a:ext>
            </a:extLst>
          </p:cNvPr>
          <p:cNvPicPr>
            <a:picLocks noChangeAspect="1"/>
          </p:cNvPicPr>
          <p:nvPr/>
        </p:nvPicPr>
        <p:blipFill>
          <a:blip r:embed="rId3"/>
          <a:stretch>
            <a:fillRect/>
          </a:stretch>
        </p:blipFill>
        <p:spPr>
          <a:xfrm>
            <a:off x="1129717" y="5205369"/>
            <a:ext cx="2857500" cy="1476375"/>
          </a:xfrm>
          <a:prstGeom prst="rect">
            <a:avLst/>
          </a:prstGeom>
        </p:spPr>
      </p:pic>
      <p:pic>
        <p:nvPicPr>
          <p:cNvPr id="7" name="Imagem 6"/>
          <p:cNvPicPr>
            <a:picLocks noChangeAspect="1"/>
          </p:cNvPicPr>
          <p:nvPr/>
        </p:nvPicPr>
        <p:blipFill rotWithShape="1">
          <a:blip r:embed="rId4"/>
          <a:srcRect l="31220"/>
          <a:stretch/>
        </p:blipFill>
        <p:spPr>
          <a:xfrm>
            <a:off x="9454551" y="83264"/>
            <a:ext cx="2628558" cy="891522"/>
          </a:xfrm>
          <a:prstGeom prst="rect">
            <a:avLst/>
          </a:prstGeom>
        </p:spPr>
      </p:pic>
      <p:pic>
        <p:nvPicPr>
          <p:cNvPr id="9" name="Imagem 8"/>
          <p:cNvPicPr>
            <a:picLocks noChangeAspect="1"/>
          </p:cNvPicPr>
          <p:nvPr/>
        </p:nvPicPr>
        <p:blipFill>
          <a:blip r:embed="rId5"/>
          <a:stretch>
            <a:fillRect/>
          </a:stretch>
        </p:blipFill>
        <p:spPr>
          <a:xfrm>
            <a:off x="156465" y="126283"/>
            <a:ext cx="2251134" cy="698721"/>
          </a:xfrm>
          <a:prstGeom prst="rect">
            <a:avLst/>
          </a:prstGeom>
        </p:spPr>
      </p:pic>
    </p:spTree>
    <p:extLst>
      <p:ext uri="{BB962C8B-B14F-4D97-AF65-F5344CB8AC3E}">
        <p14:creationId xmlns:p14="http://schemas.microsoft.com/office/powerpoint/2010/main" val="263385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CEE16D-AA59-F865-60A2-D8438B5C610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 xmlns:a16="http://schemas.microsoft.com/office/drawing/2014/main" id="{30545DCD-7791-2E7F-E6C0-7AD0815CD00D}"/>
              </a:ext>
            </a:extLst>
          </p:cNvPr>
          <p:cNvSpPr>
            <a:spLocks noGrp="1"/>
          </p:cNvSpPr>
          <p:nvPr>
            <p:ph idx="1"/>
          </p:nvPr>
        </p:nvSpPr>
        <p:spPr/>
        <p:txBody>
          <a:bodyPr/>
          <a:lstStyle/>
          <a:p>
            <a:pPr algn="just"/>
            <a:r>
              <a:rPr lang="pt-BR" b="0" i="0" dirty="0">
                <a:solidFill>
                  <a:srgbClr val="4D4D4D"/>
                </a:solidFill>
                <a:effectLst/>
                <a:latin typeface="Open Sans" panose="020B0606030504020204" pitchFamily="34" charset="0"/>
              </a:rPr>
              <a:t>Umas das grandes preocupações dos administradores de escolas em relação à segurança de alunos, pais e professores, estar em contar com uma solução tecnológica ideal que lhe atenderá perfeitamente no controle de acesso de pessoas e contornar falhas de segurança que possam por em perigo as pessoas que estão frequentando a instituição</a:t>
            </a:r>
            <a:endParaRPr lang="pt-BR" dirty="0"/>
          </a:p>
        </p:txBody>
      </p:sp>
      <p:pic>
        <p:nvPicPr>
          <p:cNvPr id="4" name="Imagem 3"/>
          <p:cNvPicPr>
            <a:picLocks noChangeAspect="1"/>
          </p:cNvPicPr>
          <p:nvPr/>
        </p:nvPicPr>
        <p:blipFill>
          <a:blip r:embed="rId2"/>
          <a:stretch>
            <a:fillRect/>
          </a:stretch>
        </p:blipFill>
        <p:spPr>
          <a:xfrm>
            <a:off x="824953" y="2307363"/>
            <a:ext cx="3635951" cy="2572285"/>
          </a:xfrm>
          <a:prstGeom prst="rect">
            <a:avLst/>
          </a:prstGeom>
        </p:spPr>
      </p:pic>
      <p:pic>
        <p:nvPicPr>
          <p:cNvPr id="6"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0"/>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135845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88B6EFF-3A8E-C772-4547-8B40CC87BDBE}"/>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B37A2BAD-CBD5-B914-0A4A-6A4B277EC781}"/>
              </a:ext>
            </a:extLst>
          </p:cNvPr>
          <p:cNvSpPr>
            <a:spLocks noGrp="1"/>
          </p:cNvSpPr>
          <p:nvPr>
            <p:ph idx="1"/>
          </p:nvPr>
        </p:nvSpPr>
        <p:spPr/>
        <p:txBody>
          <a:bodyPr/>
          <a:lstStyle/>
          <a:p>
            <a:pPr algn="just"/>
            <a:r>
              <a:rPr lang="pt-BR" b="0" i="0" dirty="0">
                <a:solidFill>
                  <a:srgbClr val="202124"/>
                </a:solidFill>
                <a:effectLst/>
                <a:latin typeface="arial" panose="020B0604020202020204" pitchFamily="34" charset="0"/>
              </a:rPr>
              <a:t>A implementação de um sistema de controle de acesso, treinamento de professores e alunos, medidas físicas de </a:t>
            </a:r>
            <a:r>
              <a:rPr lang="pt-BR" b="1" i="0" dirty="0">
                <a:solidFill>
                  <a:srgbClr val="202124"/>
                </a:solidFill>
                <a:effectLst/>
                <a:latin typeface="arial" panose="020B0604020202020204" pitchFamily="34" charset="0"/>
              </a:rPr>
              <a:t>segurança</a:t>
            </a:r>
            <a:r>
              <a:rPr lang="pt-BR" b="0" i="0" dirty="0">
                <a:solidFill>
                  <a:srgbClr val="202124"/>
                </a:solidFill>
                <a:effectLst/>
                <a:latin typeface="arial" panose="020B0604020202020204" pitchFamily="34" charset="0"/>
              </a:rPr>
              <a:t>, planos de emergência, comunicação eficaz, monitoramento e intervenção precoce e fornecimento de recursos de apoio são todas medidas eficazes que podem ajudar a </a:t>
            </a:r>
            <a:r>
              <a:rPr lang="pt-BR" b="1" i="0" dirty="0">
                <a:solidFill>
                  <a:srgbClr val="202124"/>
                </a:solidFill>
                <a:effectLst/>
                <a:latin typeface="arial" panose="020B0604020202020204" pitchFamily="34" charset="0"/>
              </a:rPr>
              <a:t>garantir a segurança nas escolas</a:t>
            </a:r>
            <a:endParaRPr lang="pt-BR" dirty="0"/>
          </a:p>
        </p:txBody>
      </p:sp>
      <p:pic>
        <p:nvPicPr>
          <p:cNvPr id="4" name="Imagem 3"/>
          <p:cNvPicPr>
            <a:picLocks noChangeAspect="1"/>
          </p:cNvPicPr>
          <p:nvPr/>
        </p:nvPicPr>
        <p:blipFill>
          <a:blip r:embed="rId2"/>
          <a:stretch>
            <a:fillRect/>
          </a:stretch>
        </p:blipFill>
        <p:spPr>
          <a:xfrm>
            <a:off x="824953" y="2307363"/>
            <a:ext cx="3635951" cy="2572285"/>
          </a:xfrm>
          <a:prstGeom prst="rect">
            <a:avLst/>
          </a:prstGeom>
        </p:spPr>
      </p:pic>
      <p:pic>
        <p:nvPicPr>
          <p:cNvPr id="6"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0"/>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216477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81A38A-BFFD-EBE0-6B32-3F89A1AA4C25}"/>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F219E8C7-CB4E-1F23-8562-62D21FF8C9D9}"/>
              </a:ext>
            </a:extLst>
          </p:cNvPr>
          <p:cNvSpPr>
            <a:spLocks noGrp="1"/>
          </p:cNvSpPr>
          <p:nvPr>
            <p:ph idx="1"/>
          </p:nvPr>
        </p:nvSpPr>
        <p:spPr/>
        <p:txBody>
          <a:bodyPr/>
          <a:lstStyle/>
          <a:p>
            <a:pPr algn="just" fontAlgn="base"/>
            <a:r>
              <a:rPr lang="pt-BR" b="1" i="0" dirty="0">
                <a:solidFill>
                  <a:srgbClr val="4D4D4D"/>
                </a:solidFill>
                <a:effectLst/>
                <a:latin typeface="inherit"/>
              </a:rPr>
              <a:t>1. Falta de um Controle de Acesso eficaz na entrada da escola.</a:t>
            </a:r>
            <a:endParaRPr lang="pt-BR" b="0" i="0" dirty="0">
              <a:solidFill>
                <a:srgbClr val="4D4D4D"/>
              </a:solidFill>
              <a:effectLst/>
              <a:latin typeface="Raleway" panose="020B0604020202020204" pitchFamily="2" charset="0"/>
            </a:endParaRPr>
          </a:p>
          <a:p>
            <a:pPr algn="just" fontAlgn="base"/>
            <a:r>
              <a:rPr lang="pt-BR" b="0" i="0" dirty="0">
                <a:solidFill>
                  <a:srgbClr val="4D4D4D"/>
                </a:solidFill>
                <a:effectLst/>
                <a:latin typeface="Open Sans" panose="020B0606030504020204" pitchFamily="34" charset="0"/>
              </a:rPr>
              <a:t>A ausência de catracas eletrônicas instaladas na estrada da escola para controlar o acesso de pessoas, prejudica a tranquilidade e a segurança de alunos, professores, pais e demais funcionários. Todavia esse problema seria resolvido com a instalação de catracas, pois estas, somente permitirão a entrada de pessoas no interior do recinto através da identificação de sua digital ou do seu cartão de acesso no sistema de controle de acesso.</a:t>
            </a:r>
          </a:p>
          <a:p>
            <a:endParaRPr lang="pt-BR" dirty="0"/>
          </a:p>
        </p:txBody>
      </p:sp>
      <p:sp>
        <p:nvSpPr>
          <p:cNvPr id="4" name="CaixaDeTexto 3"/>
          <p:cNvSpPr txBox="1"/>
          <p:nvPr/>
        </p:nvSpPr>
        <p:spPr>
          <a:xfrm>
            <a:off x="5392396" y="914400"/>
            <a:ext cx="5520583" cy="369332"/>
          </a:xfrm>
          <a:prstGeom prst="rect">
            <a:avLst/>
          </a:prstGeom>
          <a:noFill/>
        </p:spPr>
        <p:txBody>
          <a:bodyPr wrap="square" rtlCol="0">
            <a:spAutoFit/>
          </a:bodyPr>
          <a:lstStyle/>
          <a:p>
            <a:r>
              <a:rPr lang="pt-BR" dirty="0" smtClean="0"/>
              <a:t>ZONAS DE ATENÇÃO ... </a:t>
            </a:r>
            <a:endParaRPr lang="pt-BR" dirty="0"/>
          </a:p>
        </p:txBody>
      </p:sp>
      <p:pic>
        <p:nvPicPr>
          <p:cNvPr id="5" name="Picture 2" descr="Superintendência de Segurança Escolar e Colégio Militar | Portal Ed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250" y="1982"/>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3"/>
          <a:stretch>
            <a:fillRect/>
          </a:stretch>
        </p:blipFill>
        <p:spPr>
          <a:xfrm>
            <a:off x="824953" y="2307363"/>
            <a:ext cx="3635951" cy="2572285"/>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115261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C50313-1693-BD01-B640-FBF8EB80E066}"/>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650F7BB9-9E03-24F8-FCF7-97E5E774CEE6}"/>
              </a:ext>
            </a:extLst>
          </p:cNvPr>
          <p:cNvSpPr>
            <a:spLocks noGrp="1"/>
          </p:cNvSpPr>
          <p:nvPr>
            <p:ph idx="1"/>
          </p:nvPr>
        </p:nvSpPr>
        <p:spPr/>
        <p:txBody>
          <a:bodyPr/>
          <a:lstStyle/>
          <a:p>
            <a:pPr algn="just" fontAlgn="base"/>
            <a:r>
              <a:rPr lang="pt-BR" b="1" i="0" dirty="0">
                <a:solidFill>
                  <a:srgbClr val="4D4D4D"/>
                </a:solidFill>
                <a:effectLst/>
                <a:latin typeface="inherit"/>
              </a:rPr>
              <a:t>2. Erro ao permitir o acesso de pessoas desconhecidas.</a:t>
            </a:r>
            <a:endParaRPr lang="pt-BR" b="0" i="0" dirty="0">
              <a:solidFill>
                <a:srgbClr val="4D4D4D"/>
              </a:solidFill>
              <a:effectLst/>
              <a:latin typeface="Raleway" pitchFamily="2" charset="0"/>
            </a:endParaRPr>
          </a:p>
          <a:p>
            <a:pPr algn="just" fontAlgn="base"/>
            <a:r>
              <a:rPr lang="pt-BR" b="0" i="0" dirty="0">
                <a:solidFill>
                  <a:srgbClr val="4D4D4D"/>
                </a:solidFill>
                <a:effectLst/>
                <a:latin typeface="Open Sans" panose="020B0606030504020204" pitchFamily="34" charset="0"/>
              </a:rPr>
              <a:t>Sem catracas eletrônicas, qualquer pessoa que não faz parte do corpo da instituição pode circular livremente dentro escola. Esse ponto é muito negativo e traz diversos problemas para quem frequenta o ambiente escolar, pois facilita, por exemplo, o tráfico de drogas, sequestros, assaltos e outros tipos de violência nas dependências da escola.</a:t>
            </a:r>
          </a:p>
          <a:p>
            <a:endParaRPr lang="pt-BR" dirty="0"/>
          </a:p>
        </p:txBody>
      </p:sp>
      <p:pic>
        <p:nvPicPr>
          <p:cNvPr id="4" name="Imagem 3"/>
          <p:cNvPicPr>
            <a:picLocks noChangeAspect="1"/>
          </p:cNvPicPr>
          <p:nvPr/>
        </p:nvPicPr>
        <p:blipFill>
          <a:blip r:embed="rId2"/>
          <a:stretch>
            <a:fillRect/>
          </a:stretch>
        </p:blipFill>
        <p:spPr>
          <a:xfrm>
            <a:off x="824953" y="2307363"/>
            <a:ext cx="3635951" cy="2572285"/>
          </a:xfrm>
          <a:prstGeom prst="rect">
            <a:avLst/>
          </a:prstGeom>
        </p:spPr>
      </p:pic>
      <p:pic>
        <p:nvPicPr>
          <p:cNvPr id="5"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1982"/>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86940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332BA9-D3BF-A5B2-A624-FE77D3658DB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 xmlns:a16="http://schemas.microsoft.com/office/drawing/2014/main" id="{6E1170EA-CF7D-9021-32A9-921BA9C1F3A2}"/>
              </a:ext>
            </a:extLst>
          </p:cNvPr>
          <p:cNvSpPr>
            <a:spLocks noGrp="1"/>
          </p:cNvSpPr>
          <p:nvPr>
            <p:ph idx="1"/>
          </p:nvPr>
        </p:nvSpPr>
        <p:spPr/>
        <p:txBody>
          <a:bodyPr/>
          <a:lstStyle/>
          <a:p>
            <a:pPr algn="just" fontAlgn="base"/>
            <a:r>
              <a:rPr lang="pt-BR" b="1" i="0" dirty="0">
                <a:solidFill>
                  <a:srgbClr val="4D4D4D"/>
                </a:solidFill>
                <a:effectLst/>
                <a:latin typeface="inherit"/>
              </a:rPr>
              <a:t>3. Desorganização na Entrada e Permanência de Alunos por falta de um Controle mais Eficaz. </a:t>
            </a:r>
            <a:endParaRPr lang="pt-BR" b="0" i="0" dirty="0">
              <a:solidFill>
                <a:srgbClr val="4D4D4D"/>
              </a:solidFill>
              <a:effectLst/>
              <a:latin typeface="Raleway" pitchFamily="2" charset="0"/>
            </a:endParaRPr>
          </a:p>
          <a:p>
            <a:pPr algn="just" fontAlgn="base"/>
            <a:r>
              <a:rPr lang="pt-BR" b="0" i="0" dirty="0">
                <a:solidFill>
                  <a:srgbClr val="4D4D4D"/>
                </a:solidFill>
                <a:effectLst/>
                <a:latin typeface="Open Sans" panose="020B0606030504020204" pitchFamily="34" charset="0"/>
              </a:rPr>
              <a:t>Confusão generalizada durante na entrada e saída de alunos, pois sem catracas, os funcionários ficam encarregados de controlar aglomerações de estudantes na porta da escola, possibilitando assim, perda desnecessária de tempo e também, pode contribuir para o aumento da evasão escolar, pois não há como saber se o aluno está frequentando realmente as aulas.</a:t>
            </a:r>
          </a:p>
          <a:p>
            <a:endParaRPr lang="pt-BR" dirty="0"/>
          </a:p>
        </p:txBody>
      </p:sp>
      <p:pic>
        <p:nvPicPr>
          <p:cNvPr id="4" name="Imagem 3">
            <a:extLst>
              <a:ext uri="{FF2B5EF4-FFF2-40B4-BE49-F238E27FC236}">
                <a16:creationId xmlns="" xmlns:a16="http://schemas.microsoft.com/office/drawing/2014/main" id="{9AC9F07B-051C-41B4-40E7-3981FFAFC905}"/>
              </a:ext>
            </a:extLst>
          </p:cNvPr>
          <p:cNvPicPr>
            <a:picLocks noChangeAspect="1"/>
          </p:cNvPicPr>
          <p:nvPr/>
        </p:nvPicPr>
        <p:blipFill rotWithShape="1">
          <a:blip r:embed="rId2"/>
          <a:srcRect l="9323" t="7667" r="8954" b="10524"/>
          <a:stretch/>
        </p:blipFill>
        <p:spPr>
          <a:xfrm>
            <a:off x="1079383" y="5134062"/>
            <a:ext cx="2192323" cy="1644242"/>
          </a:xfrm>
          <a:prstGeom prst="rect">
            <a:avLst/>
          </a:prstGeom>
        </p:spPr>
      </p:pic>
      <p:pic>
        <p:nvPicPr>
          <p:cNvPr id="5"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1982"/>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4"/>
          <a:stretch>
            <a:fillRect/>
          </a:stretch>
        </p:blipFill>
        <p:spPr>
          <a:xfrm>
            <a:off x="824953" y="2307363"/>
            <a:ext cx="3635951" cy="2572285"/>
          </a:xfrm>
          <a:prstGeom prst="rect">
            <a:avLst/>
          </a:prstGeom>
        </p:spPr>
      </p:pic>
      <p:pic>
        <p:nvPicPr>
          <p:cNvPr id="8" name="Imagem 7"/>
          <p:cNvPicPr>
            <a:picLocks noChangeAspect="1"/>
          </p:cNvPicPr>
          <p:nvPr/>
        </p:nvPicPr>
        <p:blipFill>
          <a:blip r:embed="rId5"/>
          <a:stretch>
            <a:fillRect/>
          </a:stretch>
        </p:blipFill>
        <p:spPr>
          <a:xfrm>
            <a:off x="70201" y="94755"/>
            <a:ext cx="2251134" cy="698721"/>
          </a:xfrm>
          <a:prstGeom prst="rect">
            <a:avLst/>
          </a:prstGeom>
        </p:spPr>
      </p:pic>
    </p:spTree>
    <p:extLst>
      <p:ext uri="{BB962C8B-B14F-4D97-AF65-F5344CB8AC3E}">
        <p14:creationId xmlns:p14="http://schemas.microsoft.com/office/powerpoint/2010/main" val="158445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D5C09E1-65E0-402C-EF15-A66FF77E913D}"/>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2C06F0C6-4431-8B7F-DCFE-6F8804E83FD1}"/>
              </a:ext>
            </a:extLst>
          </p:cNvPr>
          <p:cNvSpPr>
            <a:spLocks noGrp="1"/>
          </p:cNvSpPr>
          <p:nvPr>
            <p:ph idx="1"/>
          </p:nvPr>
        </p:nvSpPr>
        <p:spPr/>
        <p:txBody>
          <a:bodyPr/>
          <a:lstStyle/>
          <a:p>
            <a:pPr algn="just" fontAlgn="base"/>
            <a:r>
              <a:rPr lang="pt-BR" b="1" i="0" dirty="0">
                <a:solidFill>
                  <a:srgbClr val="4D4D4D"/>
                </a:solidFill>
                <a:effectLst/>
                <a:latin typeface="inherit"/>
              </a:rPr>
              <a:t>4. A falta de um sistema de controle que sirva como diversão para as crianças, além de ser um diferencial para a escola. </a:t>
            </a:r>
            <a:endParaRPr lang="pt-BR" b="0" i="0" dirty="0">
              <a:solidFill>
                <a:srgbClr val="4D4D4D"/>
              </a:solidFill>
              <a:effectLst/>
              <a:latin typeface="Raleway" pitchFamily="2" charset="0"/>
            </a:endParaRPr>
          </a:p>
          <a:p>
            <a:pPr algn="just" fontAlgn="base"/>
            <a:r>
              <a:rPr lang="pt-BR" b="0" i="0" dirty="0">
                <a:solidFill>
                  <a:srgbClr val="4D4D4D"/>
                </a:solidFill>
                <a:effectLst/>
                <a:latin typeface="Open Sans" panose="020B0606030504020204" pitchFamily="34" charset="0"/>
              </a:rPr>
              <a:t>A presença da catraca eletrônica na escola é uma novidade para os estudantes mais jovens. Uma vez que, para as </a:t>
            </a:r>
            <a:r>
              <a:rPr lang="pt-BR" b="0" i="0" dirty="0" err="1">
                <a:solidFill>
                  <a:srgbClr val="4D4D4D"/>
                </a:solidFill>
                <a:effectLst/>
                <a:latin typeface="Open Sans" panose="020B0606030504020204" pitchFamily="34" charset="0"/>
              </a:rPr>
              <a:t>as</a:t>
            </a:r>
            <a:r>
              <a:rPr lang="pt-BR" b="0" i="0" dirty="0">
                <a:solidFill>
                  <a:srgbClr val="4D4D4D"/>
                </a:solidFill>
                <a:effectLst/>
                <a:latin typeface="Open Sans" panose="020B0606030504020204" pitchFamily="34" charset="0"/>
              </a:rPr>
              <a:t> crianças, colocar sua digital ou cartão de acesso na catraca é muito divertido e isso incentiva que eles venham a frequentar as aulas todos os dias.</a:t>
            </a:r>
          </a:p>
          <a:p>
            <a:endParaRPr lang="pt-BR" dirty="0"/>
          </a:p>
        </p:txBody>
      </p:sp>
      <p:pic>
        <p:nvPicPr>
          <p:cNvPr id="4" name="Imagem 3"/>
          <p:cNvPicPr>
            <a:picLocks noChangeAspect="1"/>
          </p:cNvPicPr>
          <p:nvPr/>
        </p:nvPicPr>
        <p:blipFill>
          <a:blip r:embed="rId2"/>
          <a:stretch>
            <a:fillRect/>
          </a:stretch>
        </p:blipFill>
        <p:spPr>
          <a:xfrm>
            <a:off x="824953" y="2307363"/>
            <a:ext cx="3635951" cy="2572285"/>
          </a:xfrm>
          <a:prstGeom prst="rect">
            <a:avLst/>
          </a:prstGeom>
        </p:spPr>
      </p:pic>
      <p:pic>
        <p:nvPicPr>
          <p:cNvPr id="5"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1982"/>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119917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E13017-DFB0-4E92-B750-B0AC16B5C168}"/>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 xmlns:a16="http://schemas.microsoft.com/office/drawing/2014/main" id="{A8FF21A2-6C8D-C673-5503-B3464C0AD8B6}"/>
              </a:ext>
            </a:extLst>
          </p:cNvPr>
          <p:cNvSpPr>
            <a:spLocks noGrp="1"/>
          </p:cNvSpPr>
          <p:nvPr>
            <p:ph idx="1"/>
          </p:nvPr>
        </p:nvSpPr>
        <p:spPr/>
        <p:txBody>
          <a:bodyPr/>
          <a:lstStyle/>
          <a:p>
            <a:pPr algn="just" fontAlgn="base"/>
            <a:r>
              <a:rPr lang="pt-BR" b="1" i="0" dirty="0">
                <a:solidFill>
                  <a:srgbClr val="4D4D4D"/>
                </a:solidFill>
                <a:effectLst/>
                <a:latin typeface="inherit"/>
              </a:rPr>
              <a:t>5. Falta de um </a:t>
            </a:r>
            <a:r>
              <a:rPr lang="pt-BR" b="1" i="0" dirty="0" smtClean="0">
                <a:solidFill>
                  <a:srgbClr val="4D4D4D"/>
                </a:solidFill>
                <a:effectLst/>
                <a:latin typeface="inherit"/>
              </a:rPr>
              <a:t>Relatório </a:t>
            </a:r>
            <a:r>
              <a:rPr lang="pt-BR" b="1" i="0" dirty="0">
                <a:solidFill>
                  <a:srgbClr val="4D4D4D"/>
                </a:solidFill>
                <a:effectLst/>
                <a:latin typeface="inherit"/>
              </a:rPr>
              <a:t>de controle de acesso em tempo real</a:t>
            </a:r>
            <a:endParaRPr lang="pt-BR" b="0" i="0" dirty="0">
              <a:solidFill>
                <a:srgbClr val="4D4D4D"/>
              </a:solidFill>
              <a:effectLst/>
              <a:latin typeface="Raleway" pitchFamily="2" charset="0"/>
            </a:endParaRPr>
          </a:p>
          <a:p>
            <a:pPr algn="just" fontAlgn="base"/>
            <a:r>
              <a:rPr lang="pt-BR" b="0" i="0" dirty="0">
                <a:solidFill>
                  <a:srgbClr val="4D4D4D"/>
                </a:solidFill>
                <a:effectLst/>
                <a:latin typeface="Open Sans" panose="020B0606030504020204" pitchFamily="34" charset="0"/>
              </a:rPr>
              <a:t>Sem um Sistema de Controle de Acesso empregado para disponibilizar relatórios dos ingressos realizados para dentro ou para fora do recinto escolar. O administrador da escola fica impossibilitando assim, de ter um maior acompanhamento das frequências e faltas dos alunos e também da pontualidade dos professores e demais funcionários.</a:t>
            </a:r>
          </a:p>
          <a:p>
            <a:endParaRPr lang="pt-BR" dirty="0"/>
          </a:p>
        </p:txBody>
      </p:sp>
      <p:pic>
        <p:nvPicPr>
          <p:cNvPr id="4" name="Picture 2" descr="Superintendência de Segurança Escolar e Colégio Militar | Portal Ed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250" y="0"/>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824953" y="2307363"/>
            <a:ext cx="3635951" cy="2572285"/>
          </a:xfrm>
          <a:prstGeom prst="rect">
            <a:avLst/>
          </a:prstGeom>
        </p:spPr>
      </p:pic>
      <p:pic>
        <p:nvPicPr>
          <p:cNvPr id="7" name="Imagem 6"/>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485065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332308-E288-540B-8275-FB50824EADD2}"/>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195D9063-F706-56B3-BABC-DE4B029B2FB3}"/>
              </a:ext>
            </a:extLst>
          </p:cNvPr>
          <p:cNvSpPr>
            <a:spLocks noGrp="1"/>
          </p:cNvSpPr>
          <p:nvPr>
            <p:ph idx="1"/>
          </p:nvPr>
        </p:nvSpPr>
        <p:spPr/>
        <p:txBody>
          <a:bodyPr/>
          <a:lstStyle/>
          <a:p>
            <a:pPr algn="l"/>
            <a:r>
              <a:rPr lang="pt-BR" b="0" i="0" dirty="0">
                <a:solidFill>
                  <a:srgbClr val="404041"/>
                </a:solidFill>
                <a:effectLst/>
                <a:latin typeface="Ubuntu" panose="020B0504030602030204" pitchFamily="34" charset="0"/>
              </a:rPr>
              <a:t>Para que o desenvolvimento em conjunto seja proveitoso, é preciso que o local esteja bem guardado. A segurança em locais assim é indispensável para que o trabalho seja executado com excelência e que todos tenham tranquilidade para isso.</a:t>
            </a:r>
          </a:p>
          <a:p>
            <a:pPr algn="l"/>
            <a:r>
              <a:rPr lang="pt-BR" b="0" i="0" dirty="0">
                <a:solidFill>
                  <a:srgbClr val="404041"/>
                </a:solidFill>
                <a:effectLst/>
                <a:latin typeface="Ubuntu" panose="020B0504030602030204" pitchFamily="34" charset="0"/>
              </a:rPr>
              <a:t>Selecionamos aqui cinco ações que visam melhorar a segurança no ambiente escolar, veja!</a:t>
            </a:r>
          </a:p>
          <a:p>
            <a:endParaRPr lang="pt-BR" dirty="0"/>
          </a:p>
        </p:txBody>
      </p:sp>
      <p:pic>
        <p:nvPicPr>
          <p:cNvPr id="4" name="Imagem 3"/>
          <p:cNvPicPr>
            <a:picLocks noChangeAspect="1"/>
          </p:cNvPicPr>
          <p:nvPr/>
        </p:nvPicPr>
        <p:blipFill>
          <a:blip r:embed="rId2"/>
          <a:stretch>
            <a:fillRect/>
          </a:stretch>
        </p:blipFill>
        <p:spPr>
          <a:xfrm>
            <a:off x="824953" y="2307363"/>
            <a:ext cx="3635951" cy="2572285"/>
          </a:xfrm>
          <a:prstGeom prst="rect">
            <a:avLst/>
          </a:prstGeom>
        </p:spPr>
      </p:pic>
      <p:pic>
        <p:nvPicPr>
          <p:cNvPr id="5"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0"/>
            <a:ext cx="1281750" cy="128175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460763" y="1410056"/>
            <a:ext cx="3495230" cy="369332"/>
          </a:xfrm>
          <a:prstGeom prst="rect">
            <a:avLst/>
          </a:prstGeom>
          <a:noFill/>
        </p:spPr>
        <p:txBody>
          <a:bodyPr wrap="square" rtlCol="0">
            <a:spAutoFit/>
          </a:bodyPr>
          <a:lstStyle/>
          <a:p>
            <a:r>
              <a:rPr lang="pt-BR" dirty="0" smtClean="0"/>
              <a:t>AÇÕES INDISPENSÁVEIS ...</a:t>
            </a:r>
            <a:endParaRPr lang="pt-BR" dirty="0"/>
          </a:p>
        </p:txBody>
      </p:sp>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3922020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AB3C54-50BA-BAA0-C340-DA8F8A1CCF6A}"/>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1100EDB1-0033-C9C1-4532-27170AC1BFCF}"/>
              </a:ext>
            </a:extLst>
          </p:cNvPr>
          <p:cNvSpPr>
            <a:spLocks noGrp="1"/>
          </p:cNvSpPr>
          <p:nvPr>
            <p:ph idx="1"/>
          </p:nvPr>
        </p:nvSpPr>
        <p:spPr/>
        <p:txBody>
          <a:bodyPr/>
          <a:lstStyle/>
          <a:p>
            <a:pPr algn="l"/>
            <a:r>
              <a:rPr lang="pt-BR" b="1" i="0" dirty="0">
                <a:solidFill>
                  <a:srgbClr val="767676"/>
                </a:solidFill>
                <a:effectLst/>
                <a:latin typeface="Ubuntu" panose="020B0504030602030204" pitchFamily="34" charset="0"/>
              </a:rPr>
              <a:t>1 – Mobilize todos os envolvidos</a:t>
            </a:r>
            <a:endParaRPr lang="pt-BR" b="1" i="0" dirty="0">
              <a:solidFill>
                <a:srgbClr val="2B4959"/>
              </a:solidFill>
              <a:effectLst/>
              <a:latin typeface="Ubuntu" panose="020B0504030602030204" pitchFamily="34" charset="0"/>
            </a:endParaRPr>
          </a:p>
          <a:p>
            <a:pPr algn="just"/>
            <a:r>
              <a:rPr lang="pt-BR" b="0" i="0" dirty="0">
                <a:solidFill>
                  <a:srgbClr val="404041"/>
                </a:solidFill>
                <a:effectLst/>
                <a:latin typeface="Ubuntu" panose="020B0504030602030204" pitchFamily="34" charset="0"/>
              </a:rPr>
              <a:t>O ideal é que todos estejam envolvidos em conjunto, a fim de promover maior qualidade na segurança dos alunos. Tenha reuniões com estratégias de ação que incluam a equipe pedagógica juntamente com os pais. Esses momentos serão dedicados a criar medidas que beneficiem a comunidade escolar como um todo, visando o trabalho em equipe.</a:t>
            </a:r>
          </a:p>
          <a:p>
            <a:endParaRPr lang="pt-BR" dirty="0"/>
          </a:p>
        </p:txBody>
      </p:sp>
      <p:pic>
        <p:nvPicPr>
          <p:cNvPr id="4" name="Picture 2" descr="Superintendência de Segurança Escolar e Colégio Militar | Portal Ed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250" y="0"/>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3"/>
          <a:stretch>
            <a:fillRect/>
          </a:stretch>
        </p:blipFill>
        <p:spPr>
          <a:xfrm>
            <a:off x="824953" y="2307363"/>
            <a:ext cx="3635951" cy="2572285"/>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249812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4F47786-37F5-0E2A-4CCE-84E5BAC7F5CE}"/>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03A93BD8-3A5E-C5F6-5538-FE733FDE2A68}"/>
              </a:ext>
            </a:extLst>
          </p:cNvPr>
          <p:cNvSpPr>
            <a:spLocks noGrp="1"/>
          </p:cNvSpPr>
          <p:nvPr>
            <p:ph idx="1"/>
          </p:nvPr>
        </p:nvSpPr>
        <p:spPr/>
        <p:txBody>
          <a:bodyPr>
            <a:normAutofit lnSpcReduction="10000"/>
          </a:bodyPr>
          <a:lstStyle/>
          <a:p>
            <a:pPr marL="0" indent="0" algn="l">
              <a:buNone/>
            </a:pPr>
            <a:r>
              <a:rPr lang="pt-BR" b="1" dirty="0" smtClean="0">
                <a:solidFill>
                  <a:srgbClr val="767676"/>
                </a:solidFill>
                <a:latin typeface="Ubuntu" panose="020B0504030602030204" pitchFamily="34" charset="0"/>
              </a:rPr>
              <a:t>2. </a:t>
            </a:r>
            <a:r>
              <a:rPr lang="pt-BR" b="1" i="0" dirty="0" smtClean="0">
                <a:solidFill>
                  <a:srgbClr val="767676"/>
                </a:solidFill>
                <a:effectLst/>
                <a:latin typeface="Ubuntu" panose="020B0504030602030204" pitchFamily="34" charset="0"/>
              </a:rPr>
              <a:t>– </a:t>
            </a:r>
            <a:r>
              <a:rPr lang="pt-BR" b="1" i="0" dirty="0">
                <a:solidFill>
                  <a:srgbClr val="767676"/>
                </a:solidFill>
                <a:effectLst/>
                <a:latin typeface="Ubuntu" panose="020B0504030602030204" pitchFamily="34" charset="0"/>
              </a:rPr>
              <a:t>Invista em recursos</a:t>
            </a:r>
            <a:endParaRPr lang="pt-BR" b="1" i="0" dirty="0">
              <a:solidFill>
                <a:srgbClr val="2B4959"/>
              </a:solidFill>
              <a:effectLst/>
              <a:latin typeface="Ubuntu" panose="020B0504030602030204" pitchFamily="34" charset="0"/>
            </a:endParaRPr>
          </a:p>
          <a:p>
            <a:pPr algn="just"/>
            <a:r>
              <a:rPr lang="pt-BR" b="0" i="0" dirty="0">
                <a:solidFill>
                  <a:srgbClr val="404041"/>
                </a:solidFill>
                <a:effectLst/>
                <a:latin typeface="Ubuntu" panose="020B0504030602030204" pitchFamily="34" charset="0"/>
              </a:rPr>
              <a:t>Para que as ações planejadas sejam executadas com sucesso é preciso estar preparado. Invista em ferramentas que contribuam para alcançar esses resultados. Contrate empresas que forneçam serviço de monitoramento para obter vigilância e registro de todas as atividades dentro da instituição.</a:t>
            </a:r>
          </a:p>
          <a:p>
            <a:pPr algn="just"/>
            <a:r>
              <a:rPr lang="pt-BR" b="0" i="0" dirty="0">
                <a:solidFill>
                  <a:srgbClr val="404041"/>
                </a:solidFill>
                <a:effectLst/>
                <a:latin typeface="Ubuntu" panose="020B0504030602030204" pitchFamily="34" charset="0"/>
              </a:rPr>
              <a:t>Uma outra medida necessária e obrigatória por lei, como já vimos, é a capacitação de todo o corpo escolar para medidas de </a:t>
            </a:r>
            <a:r>
              <a:rPr lang="pt-BR" b="0" i="0" u="sng" dirty="0">
                <a:solidFill>
                  <a:srgbClr val="2B4959"/>
                </a:solidFill>
                <a:effectLst/>
                <a:latin typeface="Ubuntu" panose="020B0504030602030204" pitchFamily="34" charset="0"/>
                <a:hlinkClick r:id="rId2"/>
              </a:rPr>
              <a:t>primeiros socorros</a:t>
            </a:r>
            <a:r>
              <a:rPr lang="pt-BR" b="0" i="0" dirty="0">
                <a:solidFill>
                  <a:srgbClr val="404041"/>
                </a:solidFill>
                <a:effectLst/>
                <a:latin typeface="Ubuntu" panose="020B0504030602030204" pitchFamily="34" charset="0"/>
              </a:rPr>
              <a:t>. Além disso, a obtenção de um </a:t>
            </a:r>
            <a:r>
              <a:rPr lang="pt-BR" b="0" i="0" u="sng" dirty="0">
                <a:solidFill>
                  <a:srgbClr val="2B4959"/>
                </a:solidFill>
                <a:effectLst/>
                <a:latin typeface="Ubuntu" panose="020B0504030602030204" pitchFamily="34" charset="0"/>
                <a:hlinkClick r:id="rId3"/>
              </a:rPr>
              <a:t>DEA (Desfibrilador Externo Automático)</a:t>
            </a:r>
            <a:r>
              <a:rPr lang="pt-BR" b="0" i="0" dirty="0">
                <a:solidFill>
                  <a:srgbClr val="404041"/>
                </a:solidFill>
                <a:effectLst/>
                <a:latin typeface="Ubuntu" panose="020B0504030602030204" pitchFamily="34" charset="0"/>
              </a:rPr>
              <a:t> pode ajudar a salvar vidas até que o atendimento especializado chegue. A ação imediata no socorro, em caso de paradas cardiorrespiratórias por exemplo, é determinante para a sobrevivência da vítima.</a:t>
            </a:r>
          </a:p>
          <a:p>
            <a:pPr algn="just"/>
            <a:endParaRPr lang="pt-BR" dirty="0"/>
          </a:p>
        </p:txBody>
      </p:sp>
      <p:pic>
        <p:nvPicPr>
          <p:cNvPr id="4" name="Imagem 3"/>
          <p:cNvPicPr>
            <a:picLocks noChangeAspect="1"/>
          </p:cNvPicPr>
          <p:nvPr/>
        </p:nvPicPr>
        <p:blipFill>
          <a:blip r:embed="rId4"/>
          <a:stretch>
            <a:fillRect/>
          </a:stretch>
        </p:blipFill>
        <p:spPr>
          <a:xfrm>
            <a:off x="820144" y="2292003"/>
            <a:ext cx="3635951" cy="2572285"/>
          </a:xfrm>
          <a:prstGeom prst="rect">
            <a:avLst/>
          </a:prstGeom>
        </p:spPr>
      </p:pic>
      <p:pic>
        <p:nvPicPr>
          <p:cNvPr id="5" name="Picture 2" descr="Superintendência de Segurança Escolar e Colégio Militar | Portal Edu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0250" y="75488"/>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6"/>
          <a:stretch>
            <a:fillRect/>
          </a:stretch>
        </p:blipFill>
        <p:spPr>
          <a:xfrm>
            <a:off x="70201" y="94755"/>
            <a:ext cx="2251134" cy="698721"/>
          </a:xfrm>
          <a:prstGeom prst="rect">
            <a:avLst/>
          </a:prstGeom>
        </p:spPr>
      </p:pic>
    </p:spTree>
    <p:extLst>
      <p:ext uri="{BB962C8B-B14F-4D97-AF65-F5344CB8AC3E}">
        <p14:creationId xmlns:p14="http://schemas.microsoft.com/office/powerpoint/2010/main" val="327094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28C7EDEE-1761-6D77-AAFA-2632674F05B6}"/>
              </a:ext>
            </a:extLst>
          </p:cNvPr>
          <p:cNvSpPr>
            <a:spLocks noGrp="1"/>
          </p:cNvSpPr>
          <p:nvPr>
            <p:ph idx="1"/>
          </p:nvPr>
        </p:nvSpPr>
        <p:spPr>
          <a:xfrm>
            <a:off x="5940412" y="1377601"/>
            <a:ext cx="5706147" cy="5248622"/>
          </a:xfrm>
        </p:spPr>
        <p:txBody>
          <a:bodyPr/>
          <a:lstStyle/>
          <a:p>
            <a:pPr algn="just"/>
            <a:r>
              <a:rPr lang="pt-BR" b="0" i="0" dirty="0">
                <a:solidFill>
                  <a:schemeClr val="tx1">
                    <a:lumMod val="95000"/>
                  </a:schemeClr>
                </a:solidFill>
                <a:effectLst/>
                <a:latin typeface="Ubuntu" panose="020B0504030602030204" pitchFamily="34" charset="0"/>
              </a:rPr>
              <a:t>Para muito além do aprendizado do conhecimento letrado, o ambiente escolar é o berço do desenvolvimento do sujeito enquanto ser humano e cidadão. Nesse contexto, o ambiente escolar precisa, dentre vários outros aspectos, ser um local que promova segurança e bem-estar para os seus alunos.</a:t>
            </a:r>
          </a:p>
          <a:p>
            <a:pPr algn="just"/>
            <a:r>
              <a:rPr lang="pt-BR" b="0" i="0" dirty="0">
                <a:solidFill>
                  <a:schemeClr val="tx1">
                    <a:lumMod val="95000"/>
                  </a:schemeClr>
                </a:solidFill>
                <a:effectLst/>
                <a:latin typeface="Ubuntu" panose="020B0504030602030204" pitchFamily="34" charset="0"/>
              </a:rPr>
              <a:t>Para que o desenvolvimento em conjunto seja proveitoso, é preciso que o local seja seguro e disciplinado. </a:t>
            </a:r>
          </a:p>
          <a:p>
            <a:pPr algn="just"/>
            <a:r>
              <a:rPr lang="pt-BR" b="0" i="0" dirty="0">
                <a:solidFill>
                  <a:schemeClr val="tx1">
                    <a:lumMod val="95000"/>
                  </a:schemeClr>
                </a:solidFill>
                <a:effectLst/>
                <a:latin typeface="Ubuntu" panose="020B0504030602030204" pitchFamily="34" charset="0"/>
              </a:rPr>
              <a:t>A segurança em locais assim é indispensável para que o trabalho seja executado com excelência e que todos tenham tranquilidade para isso.</a:t>
            </a:r>
          </a:p>
          <a:p>
            <a:endParaRPr lang="pt-BR" dirty="0"/>
          </a:p>
        </p:txBody>
      </p:sp>
      <p:pic>
        <p:nvPicPr>
          <p:cNvPr id="5" name="Imagem 4">
            <a:extLst>
              <a:ext uri="{FF2B5EF4-FFF2-40B4-BE49-F238E27FC236}">
                <a16:creationId xmlns="" xmlns:a16="http://schemas.microsoft.com/office/drawing/2014/main" id="{2E4E9634-1183-19D3-A5EF-381B7478004A}"/>
              </a:ext>
            </a:extLst>
          </p:cNvPr>
          <p:cNvPicPr>
            <a:picLocks noChangeAspect="1"/>
          </p:cNvPicPr>
          <p:nvPr/>
        </p:nvPicPr>
        <p:blipFill>
          <a:blip r:embed="rId2"/>
          <a:stretch>
            <a:fillRect/>
          </a:stretch>
        </p:blipFill>
        <p:spPr>
          <a:xfrm>
            <a:off x="1149642" y="5238925"/>
            <a:ext cx="2857500" cy="1476375"/>
          </a:xfrm>
          <a:prstGeom prst="rect">
            <a:avLst/>
          </a:prstGeom>
        </p:spPr>
      </p:pic>
      <p:pic>
        <p:nvPicPr>
          <p:cNvPr id="4" name="Imagem 3"/>
          <p:cNvPicPr>
            <a:picLocks noChangeAspect="1"/>
          </p:cNvPicPr>
          <p:nvPr/>
        </p:nvPicPr>
        <p:blipFill>
          <a:blip r:embed="rId3"/>
          <a:stretch>
            <a:fillRect/>
          </a:stretch>
        </p:blipFill>
        <p:spPr>
          <a:xfrm>
            <a:off x="820397" y="1715472"/>
            <a:ext cx="3649054" cy="3135611"/>
          </a:xfrm>
          <a:prstGeom prst="rect">
            <a:avLst/>
          </a:prstGeom>
        </p:spPr>
      </p:pic>
      <p:pic>
        <p:nvPicPr>
          <p:cNvPr id="7" name="Imagem 6"/>
          <p:cNvPicPr>
            <a:picLocks noChangeAspect="1"/>
          </p:cNvPicPr>
          <p:nvPr/>
        </p:nvPicPr>
        <p:blipFill rotWithShape="1">
          <a:blip r:embed="rId4"/>
          <a:srcRect l="31220"/>
          <a:stretch/>
        </p:blipFill>
        <p:spPr>
          <a:xfrm>
            <a:off x="8369136" y="123728"/>
            <a:ext cx="3688980" cy="1400881"/>
          </a:xfrm>
          <a:prstGeom prst="rect">
            <a:avLst/>
          </a:prstGeom>
        </p:spPr>
      </p:pic>
      <p:pic>
        <p:nvPicPr>
          <p:cNvPr id="9" name="Imagem 8"/>
          <p:cNvPicPr>
            <a:picLocks noChangeAspect="1"/>
          </p:cNvPicPr>
          <p:nvPr/>
        </p:nvPicPr>
        <p:blipFill>
          <a:blip r:embed="rId5"/>
          <a:stretch>
            <a:fillRect/>
          </a:stretch>
        </p:blipFill>
        <p:spPr>
          <a:xfrm>
            <a:off x="156465" y="60385"/>
            <a:ext cx="2251134" cy="698721"/>
          </a:xfrm>
          <a:prstGeom prst="rect">
            <a:avLst/>
          </a:prstGeom>
        </p:spPr>
      </p:pic>
    </p:spTree>
    <p:extLst>
      <p:ext uri="{BB962C8B-B14F-4D97-AF65-F5344CB8AC3E}">
        <p14:creationId xmlns:p14="http://schemas.microsoft.com/office/powerpoint/2010/main" val="229365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FFA541-3F9F-CFB6-060F-F769BB9BE22A}"/>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6F6776A7-A95C-4E43-A62E-92E66ABBD01E}"/>
              </a:ext>
            </a:extLst>
          </p:cNvPr>
          <p:cNvSpPr>
            <a:spLocks noGrp="1"/>
          </p:cNvSpPr>
          <p:nvPr>
            <p:ph idx="1"/>
          </p:nvPr>
        </p:nvSpPr>
        <p:spPr>
          <a:xfrm>
            <a:off x="4628377" y="837369"/>
            <a:ext cx="6281873" cy="5248622"/>
          </a:xfrm>
        </p:spPr>
        <p:txBody>
          <a:bodyPr>
            <a:normAutofit lnSpcReduction="10000"/>
          </a:bodyPr>
          <a:lstStyle/>
          <a:p>
            <a:pPr algn="l"/>
            <a:r>
              <a:rPr lang="pt-BR" b="1" i="0" dirty="0">
                <a:solidFill>
                  <a:srgbClr val="767676"/>
                </a:solidFill>
                <a:effectLst/>
                <a:latin typeface="Ubuntu" panose="020B0504030602030204" pitchFamily="34" charset="0"/>
              </a:rPr>
              <a:t>3 – Contrate pessoas especializadas</a:t>
            </a:r>
            <a:endParaRPr lang="pt-BR" b="1" i="0" dirty="0">
              <a:solidFill>
                <a:srgbClr val="2B4959"/>
              </a:solidFill>
              <a:effectLst/>
              <a:latin typeface="Ubuntu" panose="020B0504030602030204" pitchFamily="34" charset="0"/>
            </a:endParaRPr>
          </a:p>
          <a:p>
            <a:pPr algn="just"/>
            <a:r>
              <a:rPr lang="pt-BR" b="0" i="0" dirty="0">
                <a:solidFill>
                  <a:srgbClr val="404041"/>
                </a:solidFill>
                <a:effectLst/>
                <a:latin typeface="Ubuntu" panose="020B0504030602030204" pitchFamily="34" charset="0"/>
              </a:rPr>
              <a:t>Uma alternativa é contratar uma empresa ou segurança particular, a depender do tamanho da instituição. Os seguranças terão conhecimento do espaço e atuarão na prevenção de ações violentas. A própria implementação desse tipo de serviço já ajuda a inibir possíveis ações externas.</a:t>
            </a:r>
          </a:p>
          <a:p>
            <a:pPr algn="just"/>
            <a:r>
              <a:rPr lang="pt-BR" b="1" i="0" dirty="0">
                <a:solidFill>
                  <a:srgbClr val="767676"/>
                </a:solidFill>
                <a:effectLst/>
                <a:latin typeface="Ubuntu" panose="020B0504030602030204" pitchFamily="34" charset="0"/>
              </a:rPr>
              <a:t>4 – Automatize as entradas e acessos</a:t>
            </a:r>
            <a:endParaRPr lang="pt-BR" b="1" i="0" dirty="0">
              <a:solidFill>
                <a:srgbClr val="2B4959"/>
              </a:solidFill>
              <a:effectLst/>
              <a:latin typeface="Ubuntu" panose="020B0504030602030204" pitchFamily="34" charset="0"/>
            </a:endParaRPr>
          </a:p>
          <a:p>
            <a:pPr algn="just"/>
            <a:r>
              <a:rPr lang="pt-BR" b="0" i="0" dirty="0">
                <a:solidFill>
                  <a:srgbClr val="404041"/>
                </a:solidFill>
                <a:effectLst/>
                <a:latin typeface="Ubuntu" panose="020B0504030602030204" pitchFamily="34" charset="0"/>
              </a:rPr>
              <a:t>Ainda na segurança do patrimônio e das pessoas inseridas nesse contexto, é possível automatizar as entradas e saídas da escola. As marcações de ponto e cartões de acesso colaboram com o objetivo de restringir prováveis invasores e assim proteger o local. As opções mais avançadas desses equipamentos têm funções diversas, como envio de mensagens e relatórios.</a:t>
            </a:r>
          </a:p>
          <a:p>
            <a:endParaRPr lang="pt-BR" dirty="0"/>
          </a:p>
        </p:txBody>
      </p:sp>
      <p:pic>
        <p:nvPicPr>
          <p:cNvPr id="4" name="Picture 2" descr="Superintendência de Segurança Escolar e Colégio Militar | Portal Ed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250" y="75488"/>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820144" y="2292003"/>
            <a:ext cx="3635951" cy="2572285"/>
          </a:xfrm>
          <a:prstGeom prst="rect">
            <a:avLst/>
          </a:prstGeom>
        </p:spPr>
      </p:pic>
      <p:pic>
        <p:nvPicPr>
          <p:cNvPr id="7" name="Imagem 6"/>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127239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21EA77-B183-245D-8A22-4027F4B92378}"/>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EEEA0E49-2DD8-6D6C-951F-BFDADD938371}"/>
              </a:ext>
            </a:extLst>
          </p:cNvPr>
          <p:cNvSpPr>
            <a:spLocks noGrp="1"/>
          </p:cNvSpPr>
          <p:nvPr>
            <p:ph idx="1"/>
          </p:nvPr>
        </p:nvSpPr>
        <p:spPr/>
        <p:txBody>
          <a:bodyPr>
            <a:normAutofit/>
          </a:bodyPr>
          <a:lstStyle/>
          <a:p>
            <a:pPr algn="l"/>
            <a:r>
              <a:rPr lang="pt-BR" b="1" i="0" dirty="0">
                <a:solidFill>
                  <a:srgbClr val="767676"/>
                </a:solidFill>
                <a:effectLst/>
                <a:latin typeface="Ubuntu" panose="020B0504030602030204" pitchFamily="34" charset="0"/>
              </a:rPr>
              <a:t>5 – Tenha relatadas todas as ocorrências</a:t>
            </a:r>
            <a:endParaRPr lang="pt-BR" b="1" i="0" dirty="0">
              <a:solidFill>
                <a:srgbClr val="2B4959"/>
              </a:solidFill>
              <a:effectLst/>
              <a:latin typeface="Ubuntu" panose="020B0504030602030204" pitchFamily="34" charset="0"/>
            </a:endParaRPr>
          </a:p>
          <a:p>
            <a:pPr algn="just"/>
            <a:r>
              <a:rPr lang="pt-BR" b="0" i="0" dirty="0">
                <a:solidFill>
                  <a:srgbClr val="404041"/>
                </a:solidFill>
                <a:effectLst/>
                <a:latin typeface="Ubuntu" panose="020B0504030602030204" pitchFamily="34" charset="0"/>
              </a:rPr>
              <a:t>Na probabilidade de acontecer algo, utilize toda a experiência e informações para estabelecer uma estratégia de ação. Tenha consciência de demais acontecimentos no entorno da escola, mesmo que não a tenha envolvido diretamente. Isso pode ajudar a estar melhor preparado para as circunstâncias.</a:t>
            </a:r>
          </a:p>
          <a:p>
            <a:pPr algn="just"/>
            <a:r>
              <a:rPr lang="pt-BR" b="0" i="0" dirty="0">
                <a:solidFill>
                  <a:srgbClr val="404041"/>
                </a:solidFill>
                <a:effectLst/>
                <a:latin typeface="Ubuntu" panose="020B0504030602030204" pitchFamily="34" charset="0"/>
              </a:rPr>
              <a:t>Entendeu como essas ações impactam no ambiente escolar? A promoção de segurança é imprescindível para que o trabalho tenha bom desempenho. Por isso, esteja dentro da lei e bem capacitado a oferecer segurança de qualidade para alunos e toda a equipe.</a:t>
            </a:r>
          </a:p>
          <a:p>
            <a:endParaRPr lang="pt-BR" dirty="0"/>
          </a:p>
        </p:txBody>
      </p:sp>
      <p:pic>
        <p:nvPicPr>
          <p:cNvPr id="4" name="Imagem 3"/>
          <p:cNvPicPr>
            <a:picLocks noChangeAspect="1"/>
          </p:cNvPicPr>
          <p:nvPr/>
        </p:nvPicPr>
        <p:blipFill>
          <a:blip r:embed="rId2"/>
          <a:stretch>
            <a:fillRect/>
          </a:stretch>
        </p:blipFill>
        <p:spPr>
          <a:xfrm>
            <a:off x="820144" y="2292003"/>
            <a:ext cx="3635951" cy="2572285"/>
          </a:xfrm>
          <a:prstGeom prst="rect">
            <a:avLst/>
          </a:prstGeom>
        </p:spPr>
      </p:pic>
      <p:pic>
        <p:nvPicPr>
          <p:cNvPr id="5"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250" y="75488"/>
            <a:ext cx="1281750" cy="12817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4"/>
          <a:stretch>
            <a:fillRect/>
          </a:stretch>
        </p:blipFill>
        <p:spPr>
          <a:xfrm>
            <a:off x="70201" y="94755"/>
            <a:ext cx="2251134" cy="698721"/>
          </a:xfrm>
          <a:prstGeom prst="rect">
            <a:avLst/>
          </a:prstGeom>
        </p:spPr>
      </p:pic>
    </p:spTree>
    <p:extLst>
      <p:ext uri="{BB962C8B-B14F-4D97-AF65-F5344CB8AC3E}">
        <p14:creationId xmlns:p14="http://schemas.microsoft.com/office/powerpoint/2010/main" val="5500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1EF391-E7B3-CF45-BC55-B2CA1D9D8385}"/>
              </a:ext>
            </a:extLst>
          </p:cNvPr>
          <p:cNvSpPr>
            <a:spLocks noGrp="1"/>
          </p:cNvSpPr>
          <p:nvPr>
            <p:ph type="title"/>
          </p:nvPr>
        </p:nvSpPr>
        <p:spPr/>
        <p:txBody>
          <a:bodyPr/>
          <a:lstStyle/>
          <a:p>
            <a:endParaRPr lang="pt-BR"/>
          </a:p>
        </p:txBody>
      </p:sp>
      <p:pic>
        <p:nvPicPr>
          <p:cNvPr id="5" name="Imagem 4">
            <a:extLst>
              <a:ext uri="{FF2B5EF4-FFF2-40B4-BE49-F238E27FC236}">
                <a16:creationId xmlns="" xmlns:a16="http://schemas.microsoft.com/office/drawing/2014/main" id="{57AF79CF-9CAC-E55F-374B-EF12B527927C}"/>
              </a:ext>
            </a:extLst>
          </p:cNvPr>
          <p:cNvPicPr>
            <a:picLocks noChangeAspect="1"/>
          </p:cNvPicPr>
          <p:nvPr/>
        </p:nvPicPr>
        <p:blipFill>
          <a:blip r:embed="rId2"/>
          <a:stretch>
            <a:fillRect/>
          </a:stretch>
        </p:blipFill>
        <p:spPr>
          <a:xfrm>
            <a:off x="763398" y="687760"/>
            <a:ext cx="10159068" cy="5977293"/>
          </a:xfrm>
          <a:prstGeom prst="rect">
            <a:avLst/>
          </a:prstGeom>
        </p:spPr>
      </p:pic>
      <p:pic>
        <p:nvPicPr>
          <p:cNvPr id="4" name="Picture 2" descr="Superintendência de Segurança Escolar e Colégio Militar | Portal Ed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421" y="5760295"/>
            <a:ext cx="1005555" cy="100555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rotWithShape="1">
          <a:blip r:embed="rId4"/>
          <a:srcRect l="31220"/>
          <a:stretch/>
        </p:blipFill>
        <p:spPr>
          <a:xfrm>
            <a:off x="9092680" y="0"/>
            <a:ext cx="3099320" cy="1176959"/>
          </a:xfrm>
          <a:prstGeom prst="rect">
            <a:avLst/>
          </a:prstGeom>
        </p:spPr>
      </p:pic>
      <p:pic>
        <p:nvPicPr>
          <p:cNvPr id="8" name="Imagem 7"/>
          <p:cNvPicPr>
            <a:picLocks noChangeAspect="1"/>
          </p:cNvPicPr>
          <p:nvPr/>
        </p:nvPicPr>
        <p:blipFill>
          <a:blip r:embed="rId5"/>
          <a:stretch>
            <a:fillRect/>
          </a:stretch>
        </p:blipFill>
        <p:spPr>
          <a:xfrm>
            <a:off x="70201" y="94755"/>
            <a:ext cx="2251134" cy="698721"/>
          </a:xfrm>
          <a:prstGeom prst="rect">
            <a:avLst/>
          </a:prstGeom>
        </p:spPr>
      </p:pic>
    </p:spTree>
    <p:extLst>
      <p:ext uri="{BB962C8B-B14F-4D97-AF65-F5344CB8AC3E}">
        <p14:creationId xmlns:p14="http://schemas.microsoft.com/office/powerpoint/2010/main" val="257431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D62DC5-00BB-4D14-8E00-446C86213A6F}"/>
              </a:ext>
            </a:extLst>
          </p:cNvPr>
          <p:cNvSpPr>
            <a:spLocks noGrp="1"/>
          </p:cNvSpPr>
          <p:nvPr>
            <p:ph type="title"/>
          </p:nvPr>
        </p:nvSpPr>
        <p:spPr>
          <a:xfrm>
            <a:off x="922123" y="1880558"/>
            <a:ext cx="3498979" cy="198407"/>
          </a:xfrm>
        </p:spPr>
        <p:txBody>
          <a:bodyPr>
            <a:normAutofit fontScale="90000"/>
          </a:bodyPr>
          <a:lstStyle/>
          <a:p>
            <a:r>
              <a:rPr lang="pt-BR" dirty="0"/>
              <a:t>Redes Sociais</a:t>
            </a:r>
          </a:p>
        </p:txBody>
      </p:sp>
      <p:sp>
        <p:nvSpPr>
          <p:cNvPr id="3" name="Espaço Reservado para Conteúdo 2">
            <a:extLst>
              <a:ext uri="{FF2B5EF4-FFF2-40B4-BE49-F238E27FC236}">
                <a16:creationId xmlns="" xmlns:a16="http://schemas.microsoft.com/office/drawing/2014/main" id="{EF76E92D-421A-9B1C-71B5-8AAA8050BFC4}"/>
              </a:ext>
            </a:extLst>
          </p:cNvPr>
          <p:cNvSpPr>
            <a:spLocks noGrp="1"/>
          </p:cNvSpPr>
          <p:nvPr>
            <p:ph idx="1"/>
          </p:nvPr>
        </p:nvSpPr>
        <p:spPr>
          <a:xfrm>
            <a:off x="5092810" y="1367208"/>
            <a:ext cx="6281873" cy="5248622"/>
          </a:xfrm>
        </p:spPr>
        <p:txBody>
          <a:bodyPr>
            <a:normAutofit fontScale="92500" lnSpcReduction="20000"/>
          </a:bodyPr>
          <a:lstStyle/>
          <a:p>
            <a:pPr algn="just" fontAlgn="base"/>
            <a:r>
              <a:rPr lang="pt-BR" b="0" i="0" dirty="0">
                <a:solidFill>
                  <a:srgbClr val="000000"/>
                </a:solidFill>
                <a:effectLst/>
                <a:latin typeface="Open Sans" panose="020B0606030504020204" pitchFamily="34" charset="0"/>
              </a:rPr>
              <a:t>Recentemente temos visto modificações significativas nas redes sociais com todo tipo de ameaças praticadas contra escolas por todo o Brasil. </a:t>
            </a:r>
            <a:r>
              <a:rPr lang="pt-BR" dirty="0">
                <a:solidFill>
                  <a:srgbClr val="000000"/>
                </a:solidFill>
                <a:latin typeface="Open Sans" panose="020B0606030504020204" pitchFamily="34" charset="0"/>
              </a:rPr>
              <a:t>Isso tem </a:t>
            </a:r>
            <a:r>
              <a:rPr lang="pt-BR" b="0" i="0" dirty="0">
                <a:solidFill>
                  <a:srgbClr val="000000"/>
                </a:solidFill>
                <a:effectLst/>
                <a:latin typeface="Open Sans" panose="020B0606030504020204" pitchFamily="34" charset="0"/>
              </a:rPr>
              <a:t> gerado questionamentos sobre se vale (ou não) a pena permanecer com perfis ativos por lá. </a:t>
            </a:r>
          </a:p>
          <a:p>
            <a:pPr algn="just" fontAlgn="base"/>
            <a:r>
              <a:rPr lang="pt-BR" b="0" i="0" dirty="0">
                <a:solidFill>
                  <a:srgbClr val="000000"/>
                </a:solidFill>
                <a:effectLst/>
                <a:latin typeface="Open Sans" panose="020B0606030504020204" pitchFamily="34" charset="0"/>
              </a:rPr>
              <a:t>Isto se deve às mudanças de regras e crescente quantidade de perfis extremistas, desinformativos e que pregam a </a:t>
            </a:r>
            <a:r>
              <a:rPr lang="pt-BR" b="0" i="1" dirty="0">
                <a:solidFill>
                  <a:srgbClr val="000000"/>
                </a:solidFill>
                <a:effectLst/>
                <a:latin typeface="inherit"/>
              </a:rPr>
              <a:t>liberdade de expressão</a:t>
            </a:r>
            <a:r>
              <a:rPr lang="pt-BR" b="0" i="0" dirty="0">
                <a:solidFill>
                  <a:srgbClr val="000000"/>
                </a:solidFill>
                <a:effectLst/>
                <a:latin typeface="Open Sans" panose="020B0606030504020204" pitchFamily="34" charset="0"/>
              </a:rPr>
              <a:t> como ferramenta e base para oprimir, espalhar discurso de ódio, pregar violência contra minorias.</a:t>
            </a:r>
          </a:p>
          <a:p>
            <a:pPr algn="just" fontAlgn="base"/>
            <a:r>
              <a:rPr lang="pt-BR" b="0" i="0" dirty="0">
                <a:solidFill>
                  <a:srgbClr val="000000"/>
                </a:solidFill>
                <a:effectLst/>
                <a:latin typeface="Open Sans" panose="020B0606030504020204" pitchFamily="34" charset="0"/>
              </a:rPr>
              <a:t>No dia 10 de abril, após a repercussão de que o Twitter não considerava uma quebra de regras nos termos de uso da rede, nas análises de perfis que veicularam violência contra crianças e adolescentes (incluindo postagens contendo imagens com armas e ameaças), rapidamente inúmeros perfis acusaram a rede de ser conivente com massacres infantis.</a:t>
            </a:r>
          </a:p>
          <a:p>
            <a:pPr algn="just" fontAlgn="base"/>
            <a:r>
              <a:rPr lang="pt-BR" b="0" i="0" dirty="0">
                <a:solidFill>
                  <a:srgbClr val="000000"/>
                </a:solidFill>
                <a:effectLst/>
                <a:latin typeface="Open Sans" panose="020B0606030504020204" pitchFamily="34" charset="0"/>
              </a:rPr>
              <a:t> Rapidamente o “assuntos do momento” emergiu com os dizeres </a:t>
            </a:r>
            <a:r>
              <a:rPr lang="pt-BR" b="1" i="1" dirty="0">
                <a:solidFill>
                  <a:srgbClr val="000000"/>
                </a:solidFill>
                <a:effectLst/>
                <a:latin typeface="inherit"/>
              </a:rPr>
              <a:t>TWITTER SUPPORTS MASSACRES</a:t>
            </a:r>
            <a:r>
              <a:rPr lang="pt-BR" b="0" i="0" dirty="0">
                <a:solidFill>
                  <a:srgbClr val="000000"/>
                </a:solidFill>
                <a:effectLst/>
                <a:latin typeface="Open Sans" panose="020B0606030504020204" pitchFamily="34" charset="0"/>
              </a:rPr>
              <a:t> e </a:t>
            </a:r>
            <a:r>
              <a:rPr lang="pt-BR" b="1" i="1" dirty="0">
                <a:solidFill>
                  <a:srgbClr val="000000"/>
                </a:solidFill>
                <a:effectLst/>
                <a:latin typeface="inherit"/>
              </a:rPr>
              <a:t>TWITTER APOIA MASSACRES</a:t>
            </a:r>
            <a:r>
              <a:rPr lang="pt-BR" b="0" i="0" dirty="0">
                <a:solidFill>
                  <a:srgbClr val="000000"/>
                </a:solidFill>
                <a:effectLst/>
                <a:latin typeface="Open Sans" panose="020B0606030504020204" pitchFamily="34" charset="0"/>
              </a:rPr>
              <a:t>.</a:t>
            </a:r>
          </a:p>
          <a:p>
            <a:endParaRPr lang="pt-BR" dirty="0"/>
          </a:p>
        </p:txBody>
      </p:sp>
      <p:pic>
        <p:nvPicPr>
          <p:cNvPr id="4" name="Imagem 3">
            <a:extLst>
              <a:ext uri="{FF2B5EF4-FFF2-40B4-BE49-F238E27FC236}">
                <a16:creationId xmlns="" xmlns:a16="http://schemas.microsoft.com/office/drawing/2014/main" id="{199F2CAB-BE31-8501-9BFA-DABB9E950C2E}"/>
              </a:ext>
            </a:extLst>
          </p:cNvPr>
          <p:cNvPicPr>
            <a:picLocks noChangeAspect="1"/>
          </p:cNvPicPr>
          <p:nvPr/>
        </p:nvPicPr>
        <p:blipFill>
          <a:blip r:embed="rId2"/>
          <a:stretch>
            <a:fillRect/>
          </a:stretch>
        </p:blipFill>
        <p:spPr>
          <a:xfrm>
            <a:off x="1129717" y="5205369"/>
            <a:ext cx="2857500" cy="1476375"/>
          </a:xfrm>
          <a:prstGeom prst="rect">
            <a:avLst/>
          </a:prstGeom>
        </p:spPr>
      </p:pic>
      <p:pic>
        <p:nvPicPr>
          <p:cNvPr id="6" name="Imagem 5"/>
          <p:cNvPicPr>
            <a:picLocks noChangeAspect="1"/>
          </p:cNvPicPr>
          <p:nvPr/>
        </p:nvPicPr>
        <p:blipFill rotWithShape="1">
          <a:blip r:embed="rId3"/>
          <a:srcRect l="31220"/>
          <a:stretch/>
        </p:blipFill>
        <p:spPr>
          <a:xfrm>
            <a:off x="9032859" y="94466"/>
            <a:ext cx="3099320" cy="1176959"/>
          </a:xfrm>
          <a:prstGeom prst="rect">
            <a:avLst/>
          </a:prstGeom>
        </p:spPr>
      </p:pic>
      <p:pic>
        <p:nvPicPr>
          <p:cNvPr id="8" name="Imagem 7"/>
          <p:cNvPicPr>
            <a:picLocks noChangeAspect="1"/>
          </p:cNvPicPr>
          <p:nvPr/>
        </p:nvPicPr>
        <p:blipFill>
          <a:blip r:embed="rId4"/>
          <a:stretch>
            <a:fillRect/>
          </a:stretch>
        </p:blipFill>
        <p:spPr>
          <a:xfrm>
            <a:off x="113333" y="94466"/>
            <a:ext cx="2558280" cy="794055"/>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163044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ABAB13A-5C92-A745-6034-435D142B074B}"/>
              </a:ext>
            </a:extLst>
          </p:cNvPr>
          <p:cNvSpPr>
            <a:spLocks noGrp="1"/>
          </p:cNvSpPr>
          <p:nvPr>
            <p:ph type="title"/>
          </p:nvPr>
        </p:nvSpPr>
        <p:spPr>
          <a:xfrm>
            <a:off x="897257" y="1935857"/>
            <a:ext cx="3498979" cy="151735"/>
          </a:xfrm>
        </p:spPr>
        <p:txBody>
          <a:bodyPr>
            <a:normAutofit fontScale="90000"/>
          </a:bodyPr>
          <a:lstStyle/>
          <a:p>
            <a:r>
              <a:rPr lang="pt-BR" dirty="0"/>
              <a:t>Redes Sociais</a:t>
            </a:r>
            <a:r>
              <a:rPr lang="pt-BR" dirty="0" smtClean="0"/>
              <a:t>:</a:t>
            </a:r>
            <a:endParaRPr lang="pt-BR" dirty="0"/>
          </a:p>
        </p:txBody>
      </p:sp>
      <p:sp>
        <p:nvSpPr>
          <p:cNvPr id="3" name="Espaço Reservado para Conteúdo 2">
            <a:extLst>
              <a:ext uri="{FF2B5EF4-FFF2-40B4-BE49-F238E27FC236}">
                <a16:creationId xmlns="" xmlns:a16="http://schemas.microsoft.com/office/drawing/2014/main" id="{DAF1E134-093D-5B4F-071D-1AF8C399593B}"/>
              </a:ext>
            </a:extLst>
          </p:cNvPr>
          <p:cNvSpPr>
            <a:spLocks noGrp="1"/>
          </p:cNvSpPr>
          <p:nvPr>
            <p:ph idx="1"/>
          </p:nvPr>
        </p:nvSpPr>
        <p:spPr/>
        <p:txBody>
          <a:bodyPr/>
          <a:lstStyle/>
          <a:p>
            <a:pPr algn="just"/>
            <a:r>
              <a:rPr lang="pt-BR" b="0" i="0" dirty="0">
                <a:solidFill>
                  <a:srgbClr val="000000"/>
                </a:solidFill>
                <a:effectLst/>
                <a:latin typeface="Open Sans" panose="020B0606030504020204" pitchFamily="34" charset="0"/>
              </a:rPr>
              <a:t>Se por um lado grande parte destes avisos e ameaças podem ser </a:t>
            </a:r>
            <a:r>
              <a:rPr lang="pt-BR" b="0" i="0" dirty="0" err="1">
                <a:solidFill>
                  <a:srgbClr val="000000"/>
                </a:solidFill>
                <a:effectLst/>
                <a:latin typeface="Open Sans" panose="020B0606030504020204" pitchFamily="34" charset="0"/>
              </a:rPr>
              <a:t>alardeamentos</a:t>
            </a:r>
            <a:r>
              <a:rPr lang="pt-BR" b="0" i="0" dirty="0">
                <a:solidFill>
                  <a:srgbClr val="000000"/>
                </a:solidFill>
                <a:effectLst/>
                <a:latin typeface="Open Sans" panose="020B0606030504020204" pitchFamily="34" charset="0"/>
              </a:rPr>
              <a:t> aleatórios, com o intuito de medos generalizados por todo o país, por outro lado resta sempre um “e se” em nossas sensações. </a:t>
            </a:r>
          </a:p>
          <a:p>
            <a:pPr algn="just"/>
            <a:r>
              <a:rPr lang="pt-BR" b="0" i="0" dirty="0">
                <a:solidFill>
                  <a:srgbClr val="000000"/>
                </a:solidFill>
                <a:effectLst/>
                <a:latin typeface="Open Sans" panose="020B0606030504020204" pitchFamily="34" charset="0"/>
              </a:rPr>
              <a:t>E sabemos disso e, por isto mesmo, não nos apressamos para trazer qualquer debate para vocês. Todavia, mais do que apenas falar se precisamos agir de forma incisiva no intuito de adotar medidas proativas na investigação, detecção e ação. </a:t>
            </a:r>
          </a:p>
          <a:p>
            <a:pPr algn="just"/>
            <a:r>
              <a:rPr lang="pt-BR" dirty="0">
                <a:solidFill>
                  <a:srgbClr val="000000"/>
                </a:solidFill>
                <a:latin typeface="Open Sans" panose="020B0606030504020204" pitchFamily="34" charset="0"/>
              </a:rPr>
              <a:t>Milhares de conteúdos estão sendo veiculados constantemente nestas redes sociais praticamente sem controle por parte dos grupos gestores destas redes. </a:t>
            </a:r>
            <a:endParaRPr lang="pt-BR" dirty="0"/>
          </a:p>
        </p:txBody>
      </p:sp>
      <p:pic>
        <p:nvPicPr>
          <p:cNvPr id="4" name="Imagem 3">
            <a:extLst>
              <a:ext uri="{FF2B5EF4-FFF2-40B4-BE49-F238E27FC236}">
                <a16:creationId xmlns="" xmlns:a16="http://schemas.microsoft.com/office/drawing/2014/main" id="{3E6ECE69-3D30-06FE-8721-7733038BFF5D}"/>
              </a:ext>
            </a:extLst>
          </p:cNvPr>
          <p:cNvPicPr>
            <a:picLocks noChangeAspect="1"/>
          </p:cNvPicPr>
          <p:nvPr/>
        </p:nvPicPr>
        <p:blipFill>
          <a:blip r:embed="rId2"/>
          <a:stretch>
            <a:fillRect/>
          </a:stretch>
        </p:blipFill>
        <p:spPr>
          <a:xfrm>
            <a:off x="1129717" y="5205369"/>
            <a:ext cx="2857500" cy="1476375"/>
          </a:xfrm>
          <a:prstGeom prst="rect">
            <a:avLst/>
          </a:prstGeom>
        </p:spPr>
      </p:pic>
      <p:pic>
        <p:nvPicPr>
          <p:cNvPr id="5" name="Imagem 4"/>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182345" y="104465"/>
            <a:ext cx="2251134" cy="698721"/>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325302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A2BCF1-9E6A-7480-17CE-64E61B665B00}"/>
              </a:ext>
            </a:extLst>
          </p:cNvPr>
          <p:cNvSpPr>
            <a:spLocks noGrp="1"/>
          </p:cNvSpPr>
          <p:nvPr>
            <p:ph type="title"/>
          </p:nvPr>
        </p:nvSpPr>
        <p:spPr/>
        <p:txBody>
          <a:bodyPr/>
          <a:lstStyle/>
          <a:p>
            <a:endParaRPr lang="pt-BR"/>
          </a:p>
        </p:txBody>
      </p:sp>
      <p:pic>
        <p:nvPicPr>
          <p:cNvPr id="1026" name="Picture 2" descr="Onda de fake news sobre massacre deixa escolas em alerta - 06/06/2022 -  Educação - Folha">
            <a:extLst>
              <a:ext uri="{FF2B5EF4-FFF2-40B4-BE49-F238E27FC236}">
                <a16:creationId xmlns="" xmlns:a16="http://schemas.microsoft.com/office/drawing/2014/main" id="{4F5BB300-53E3-316D-4CFA-15D689E29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875" y="1647534"/>
            <a:ext cx="2630132" cy="41867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 xmlns:a16="http://schemas.microsoft.com/office/drawing/2014/main" id="{BDA08FCF-1B83-10D9-E802-AFB55EBD9EB8}"/>
              </a:ext>
            </a:extLst>
          </p:cNvPr>
          <p:cNvPicPr>
            <a:picLocks noChangeAspect="1"/>
          </p:cNvPicPr>
          <p:nvPr/>
        </p:nvPicPr>
        <p:blipFill>
          <a:blip r:embed="rId3"/>
          <a:stretch>
            <a:fillRect/>
          </a:stretch>
        </p:blipFill>
        <p:spPr>
          <a:xfrm>
            <a:off x="6426318" y="1680083"/>
            <a:ext cx="2983956" cy="4154192"/>
          </a:xfrm>
          <a:prstGeom prst="rect">
            <a:avLst/>
          </a:prstGeom>
        </p:spPr>
      </p:pic>
      <p:pic>
        <p:nvPicPr>
          <p:cNvPr id="6" name="Imagem 5">
            <a:extLst>
              <a:ext uri="{FF2B5EF4-FFF2-40B4-BE49-F238E27FC236}">
                <a16:creationId xmlns="" xmlns:a16="http://schemas.microsoft.com/office/drawing/2014/main" id="{73BFDCA2-2BC4-7DB9-866F-5E36833382BD}"/>
              </a:ext>
            </a:extLst>
          </p:cNvPr>
          <p:cNvPicPr>
            <a:picLocks noChangeAspect="1"/>
          </p:cNvPicPr>
          <p:nvPr/>
        </p:nvPicPr>
        <p:blipFill>
          <a:blip r:embed="rId4"/>
          <a:stretch>
            <a:fillRect/>
          </a:stretch>
        </p:blipFill>
        <p:spPr>
          <a:xfrm>
            <a:off x="192195" y="1680083"/>
            <a:ext cx="6193522" cy="4154192"/>
          </a:xfrm>
          <a:prstGeom prst="rect">
            <a:avLst/>
          </a:prstGeom>
        </p:spPr>
      </p:pic>
      <p:sp>
        <p:nvSpPr>
          <p:cNvPr id="8" name="CaixaDeTexto 7">
            <a:extLst>
              <a:ext uri="{FF2B5EF4-FFF2-40B4-BE49-F238E27FC236}">
                <a16:creationId xmlns="" xmlns:a16="http://schemas.microsoft.com/office/drawing/2014/main" id="{0FA1227E-4F79-4B8C-D030-EC2665C694D4}"/>
              </a:ext>
            </a:extLst>
          </p:cNvPr>
          <p:cNvSpPr txBox="1"/>
          <p:nvPr/>
        </p:nvSpPr>
        <p:spPr>
          <a:xfrm>
            <a:off x="5169555" y="159008"/>
            <a:ext cx="6398864" cy="1200329"/>
          </a:xfrm>
          <a:prstGeom prst="rect">
            <a:avLst/>
          </a:prstGeom>
          <a:noFill/>
        </p:spPr>
        <p:txBody>
          <a:bodyPr wrap="square">
            <a:spAutoFit/>
          </a:bodyPr>
          <a:lstStyle/>
          <a:p>
            <a:pPr algn="just"/>
            <a:r>
              <a:rPr lang="pt-BR" dirty="0"/>
              <a:t>É relevante lembrar que mensagens como estas, sem qualquer indicação de autoria, região ou  data que possa ser verificada,  NÃO DEVE SER REPASSADA e mesmo comentada entre alunos e funcionários da escola.</a:t>
            </a:r>
          </a:p>
        </p:txBody>
      </p:sp>
      <p:pic>
        <p:nvPicPr>
          <p:cNvPr id="10" name="Imagem 9"/>
          <p:cNvPicPr>
            <a:picLocks noChangeAspect="1"/>
          </p:cNvPicPr>
          <p:nvPr/>
        </p:nvPicPr>
        <p:blipFill>
          <a:blip r:embed="rId5"/>
          <a:stretch>
            <a:fillRect/>
          </a:stretch>
        </p:blipFill>
        <p:spPr>
          <a:xfrm>
            <a:off x="104707" y="60451"/>
            <a:ext cx="2251134" cy="698721"/>
          </a:xfrm>
          <a:prstGeom prst="rect">
            <a:avLst/>
          </a:prstGeom>
        </p:spPr>
      </p:pic>
    </p:spTree>
    <p:extLst>
      <p:ext uri="{BB962C8B-B14F-4D97-AF65-F5344CB8AC3E}">
        <p14:creationId xmlns:p14="http://schemas.microsoft.com/office/powerpoint/2010/main" val="418423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5ED12A-9042-0EB9-E5D2-6AF641856CAA}"/>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 xmlns:a16="http://schemas.microsoft.com/office/drawing/2014/main" id="{590DD944-FE00-D200-17F5-03AFBCB46AC7}"/>
              </a:ext>
            </a:extLst>
          </p:cNvPr>
          <p:cNvSpPr>
            <a:spLocks noGrp="1"/>
          </p:cNvSpPr>
          <p:nvPr>
            <p:ph idx="1"/>
          </p:nvPr>
        </p:nvSpPr>
        <p:spPr>
          <a:xfrm>
            <a:off x="7550091" y="422698"/>
            <a:ext cx="4489635" cy="6163603"/>
          </a:xfrm>
        </p:spPr>
        <p:txBody>
          <a:bodyPr>
            <a:normAutofit/>
          </a:bodyPr>
          <a:lstStyle/>
          <a:p>
            <a:pPr algn="just" fontAlgn="base"/>
            <a:r>
              <a:rPr lang="pt-BR" b="0" i="0" dirty="0">
                <a:solidFill>
                  <a:srgbClr val="000000"/>
                </a:solidFill>
                <a:effectLst/>
                <a:latin typeface="Open Sans" panose="020B0606030504020204" pitchFamily="34" charset="0"/>
              </a:rPr>
              <a:t>Cuidar também é ajudar a não espalhar pânico, nem fomentar ações impensadas e irresponsáveis com desinformação. A desinformação se alimenta, reiteramos, de nossos afetos. </a:t>
            </a:r>
          </a:p>
          <a:p>
            <a:pPr algn="just" fontAlgn="base"/>
            <a:r>
              <a:rPr lang="pt-BR" b="0" i="0" dirty="0">
                <a:solidFill>
                  <a:srgbClr val="000000"/>
                </a:solidFill>
                <a:effectLst/>
                <a:latin typeface="Open Sans" panose="020B0606030504020204" pitchFamily="34" charset="0"/>
              </a:rPr>
              <a:t>E, mais importante que isso, </a:t>
            </a:r>
            <a:r>
              <a:rPr lang="pt-BR" b="1" i="0" dirty="0">
                <a:solidFill>
                  <a:srgbClr val="000000"/>
                </a:solidFill>
                <a:effectLst/>
                <a:latin typeface="inherit"/>
              </a:rPr>
              <a:t>todos nós estamos suscetíveis a cair em desinformação e espalhar mensagens assim por impulso, medo, raiva, intenção de zelo com pessoas que são importantes para nós!</a:t>
            </a:r>
            <a:endParaRPr lang="pt-BR" b="0" i="0" dirty="0">
              <a:solidFill>
                <a:srgbClr val="000000"/>
              </a:solidFill>
              <a:effectLst/>
              <a:latin typeface="Open Sans" panose="020B0606030504020204" pitchFamily="34" charset="0"/>
            </a:endParaRPr>
          </a:p>
          <a:p>
            <a:pPr algn="just" fontAlgn="base"/>
            <a:r>
              <a:rPr lang="pt-BR" b="1" i="0" dirty="0">
                <a:solidFill>
                  <a:srgbClr val="000000"/>
                </a:solidFill>
                <a:effectLst/>
                <a:latin typeface="inherit"/>
              </a:rPr>
              <a:t>Por isso, é fundamental que tenhamos calma e cautela antes de encaminhar qualquer mensagem por impulso.</a:t>
            </a:r>
            <a:endParaRPr lang="pt-BR" b="0" i="0" dirty="0">
              <a:solidFill>
                <a:srgbClr val="000000"/>
              </a:solidFill>
              <a:effectLst/>
              <a:latin typeface="Open Sans" panose="020B0606030504020204" pitchFamily="34" charset="0"/>
            </a:endParaRPr>
          </a:p>
          <a:p>
            <a:endParaRPr lang="pt-BR" dirty="0"/>
          </a:p>
        </p:txBody>
      </p:sp>
      <p:pic>
        <p:nvPicPr>
          <p:cNvPr id="4" name="Imagem 3">
            <a:extLst>
              <a:ext uri="{FF2B5EF4-FFF2-40B4-BE49-F238E27FC236}">
                <a16:creationId xmlns="" xmlns:a16="http://schemas.microsoft.com/office/drawing/2014/main" id="{E416DE1A-8240-FFBB-E765-E801CD1C291C}"/>
              </a:ext>
            </a:extLst>
          </p:cNvPr>
          <p:cNvPicPr>
            <a:picLocks noChangeAspect="1"/>
          </p:cNvPicPr>
          <p:nvPr/>
        </p:nvPicPr>
        <p:blipFill>
          <a:blip r:embed="rId2"/>
          <a:stretch>
            <a:fillRect/>
          </a:stretch>
        </p:blipFill>
        <p:spPr>
          <a:xfrm>
            <a:off x="3922109" y="1696880"/>
            <a:ext cx="3487214" cy="3615241"/>
          </a:xfrm>
          <a:prstGeom prst="rect">
            <a:avLst/>
          </a:prstGeom>
        </p:spPr>
      </p:pic>
      <p:pic>
        <p:nvPicPr>
          <p:cNvPr id="5" name="Imagem 4">
            <a:extLst>
              <a:ext uri="{FF2B5EF4-FFF2-40B4-BE49-F238E27FC236}">
                <a16:creationId xmlns="" xmlns:a16="http://schemas.microsoft.com/office/drawing/2014/main" id="{403611EC-E75D-EDE6-D5E3-A86396C0D2D8}"/>
              </a:ext>
            </a:extLst>
          </p:cNvPr>
          <p:cNvPicPr>
            <a:picLocks noChangeAspect="1"/>
          </p:cNvPicPr>
          <p:nvPr/>
        </p:nvPicPr>
        <p:blipFill rotWithShape="1">
          <a:blip r:embed="rId3"/>
          <a:srcRect r="49840"/>
          <a:stretch/>
        </p:blipFill>
        <p:spPr>
          <a:xfrm>
            <a:off x="55128" y="1696881"/>
            <a:ext cx="3866981" cy="3615240"/>
          </a:xfrm>
          <a:prstGeom prst="rect">
            <a:avLst/>
          </a:prstGeom>
        </p:spPr>
      </p:pic>
      <p:pic>
        <p:nvPicPr>
          <p:cNvPr id="8" name="Imagem 7"/>
          <p:cNvPicPr>
            <a:picLocks noChangeAspect="1"/>
          </p:cNvPicPr>
          <p:nvPr/>
        </p:nvPicPr>
        <p:blipFill>
          <a:blip r:embed="rId4"/>
          <a:stretch>
            <a:fillRect/>
          </a:stretch>
        </p:blipFill>
        <p:spPr>
          <a:xfrm>
            <a:off x="605039" y="90217"/>
            <a:ext cx="2251134" cy="698721"/>
          </a:xfrm>
          <a:prstGeom prst="rect">
            <a:avLst/>
          </a:prstGeom>
        </p:spPr>
      </p:pic>
    </p:spTree>
    <p:extLst>
      <p:ext uri="{BB962C8B-B14F-4D97-AF65-F5344CB8AC3E}">
        <p14:creationId xmlns:p14="http://schemas.microsoft.com/office/powerpoint/2010/main" val="398310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DFD250-F546-3465-6161-36936A2A59C1}"/>
              </a:ext>
            </a:extLst>
          </p:cNvPr>
          <p:cNvSpPr>
            <a:spLocks noGrp="1"/>
          </p:cNvSpPr>
          <p:nvPr>
            <p:ph type="title"/>
          </p:nvPr>
        </p:nvSpPr>
        <p:spPr>
          <a:xfrm>
            <a:off x="914510" y="1823714"/>
            <a:ext cx="3498979" cy="298384"/>
          </a:xfrm>
        </p:spPr>
        <p:txBody>
          <a:bodyPr>
            <a:normAutofit fontScale="90000"/>
          </a:bodyPr>
          <a:lstStyle/>
          <a:p>
            <a:r>
              <a:rPr lang="pt-BR" sz="2400" dirty="0" smtClean="0"/>
              <a:t>MITO OU REALIDADE</a:t>
            </a:r>
            <a:endParaRPr lang="pt-BR" sz="2400" dirty="0"/>
          </a:p>
        </p:txBody>
      </p:sp>
      <p:sp>
        <p:nvSpPr>
          <p:cNvPr id="3" name="Espaço Reservado para Conteúdo 2">
            <a:extLst>
              <a:ext uri="{FF2B5EF4-FFF2-40B4-BE49-F238E27FC236}">
                <a16:creationId xmlns="" xmlns:a16="http://schemas.microsoft.com/office/drawing/2014/main" id="{A513ED8F-9F9D-62AB-6988-89D431C95BDD}"/>
              </a:ext>
            </a:extLst>
          </p:cNvPr>
          <p:cNvSpPr>
            <a:spLocks noGrp="1"/>
          </p:cNvSpPr>
          <p:nvPr>
            <p:ph idx="1"/>
          </p:nvPr>
        </p:nvSpPr>
        <p:spPr>
          <a:xfrm>
            <a:off x="4943216" y="163767"/>
            <a:ext cx="6954155" cy="2625814"/>
          </a:xfrm>
        </p:spPr>
        <p:txBody>
          <a:bodyPr/>
          <a:lstStyle/>
          <a:p>
            <a:pPr algn="just"/>
            <a:r>
              <a:rPr lang="pt-BR" b="0" i="0" dirty="0">
                <a:solidFill>
                  <a:srgbClr val="000000"/>
                </a:solidFill>
                <a:effectLst/>
                <a:latin typeface="Open Sans" panose="020B0606030504020204" pitchFamily="34" charset="0"/>
              </a:rPr>
              <a:t>Nós sabemos que sempre fica um questionamento, uma “pulga atrás da orelha”, nos dizendo “</a:t>
            </a:r>
            <a:r>
              <a:rPr lang="pt-BR" b="1" i="0" dirty="0">
                <a:solidFill>
                  <a:srgbClr val="000000"/>
                </a:solidFill>
                <a:effectLst/>
                <a:latin typeface="Open Sans" panose="020B0606030504020204" pitchFamily="34" charset="0"/>
              </a:rPr>
              <a:t>e se esta for verdade</a:t>
            </a:r>
            <a:r>
              <a:rPr lang="pt-BR" b="0" i="0" dirty="0">
                <a:solidFill>
                  <a:srgbClr val="000000"/>
                </a:solidFill>
                <a:effectLst/>
                <a:latin typeface="Open Sans" panose="020B0606030504020204" pitchFamily="34" charset="0"/>
              </a:rPr>
              <a:t>”? Assim, sabemos que é </a:t>
            </a:r>
            <a:r>
              <a:rPr lang="pt-BR" b="1" i="0" dirty="0">
                <a:solidFill>
                  <a:srgbClr val="000000"/>
                </a:solidFill>
                <a:effectLst/>
                <a:latin typeface="Open Sans" panose="020B0606030504020204" pitchFamily="34" charset="0"/>
              </a:rPr>
              <a:t>MUITO DIFÍCIL </a:t>
            </a:r>
            <a:r>
              <a:rPr lang="pt-BR" b="0" i="0" dirty="0">
                <a:solidFill>
                  <a:srgbClr val="000000"/>
                </a:solidFill>
                <a:effectLst/>
                <a:latin typeface="Open Sans" panose="020B0606030504020204" pitchFamily="34" charset="0"/>
              </a:rPr>
              <a:t>lidar com mensagens que nos remetem ao medo com amigos, colegas de trabalho e familiares. Ademais, neste caso, em que as ameaças são vinculadas a alunos, os nossos piores pesadelos vêm à tona.</a:t>
            </a:r>
            <a:endParaRPr lang="pt-BR" dirty="0"/>
          </a:p>
        </p:txBody>
      </p:sp>
      <p:pic>
        <p:nvPicPr>
          <p:cNvPr id="5" name="Imagem 4">
            <a:extLst>
              <a:ext uri="{FF2B5EF4-FFF2-40B4-BE49-F238E27FC236}">
                <a16:creationId xmlns="" xmlns:a16="http://schemas.microsoft.com/office/drawing/2014/main" id="{480D8BA8-3896-7F35-E411-B7D6C87948E3}"/>
              </a:ext>
            </a:extLst>
          </p:cNvPr>
          <p:cNvPicPr>
            <a:picLocks noChangeAspect="1"/>
          </p:cNvPicPr>
          <p:nvPr/>
        </p:nvPicPr>
        <p:blipFill>
          <a:blip r:embed="rId2"/>
          <a:stretch>
            <a:fillRect/>
          </a:stretch>
        </p:blipFill>
        <p:spPr>
          <a:xfrm>
            <a:off x="8339987" y="2789581"/>
            <a:ext cx="3557384" cy="3835684"/>
          </a:xfrm>
          <a:prstGeom prst="rect">
            <a:avLst/>
          </a:prstGeom>
        </p:spPr>
      </p:pic>
      <p:pic>
        <p:nvPicPr>
          <p:cNvPr id="6" name="Imagem 5">
            <a:extLst>
              <a:ext uri="{FF2B5EF4-FFF2-40B4-BE49-F238E27FC236}">
                <a16:creationId xmlns="" xmlns:a16="http://schemas.microsoft.com/office/drawing/2014/main" id="{20D9D332-99D7-7CFA-8DAA-496D6793B94A}"/>
              </a:ext>
            </a:extLst>
          </p:cNvPr>
          <p:cNvPicPr>
            <a:picLocks noChangeAspect="1"/>
          </p:cNvPicPr>
          <p:nvPr/>
        </p:nvPicPr>
        <p:blipFill>
          <a:blip r:embed="rId3"/>
          <a:stretch>
            <a:fillRect/>
          </a:stretch>
        </p:blipFill>
        <p:spPr>
          <a:xfrm>
            <a:off x="5318635" y="2789581"/>
            <a:ext cx="2866239" cy="3835684"/>
          </a:xfrm>
          <a:prstGeom prst="rect">
            <a:avLst/>
          </a:prstGeom>
        </p:spPr>
      </p:pic>
      <p:pic>
        <p:nvPicPr>
          <p:cNvPr id="7" name="Imagem 6">
            <a:extLst>
              <a:ext uri="{FF2B5EF4-FFF2-40B4-BE49-F238E27FC236}">
                <a16:creationId xmlns="" xmlns:a16="http://schemas.microsoft.com/office/drawing/2014/main" id="{792F1326-E9F1-C42A-4DC9-C98AC33C821A}"/>
              </a:ext>
            </a:extLst>
          </p:cNvPr>
          <p:cNvPicPr>
            <a:picLocks noChangeAspect="1"/>
          </p:cNvPicPr>
          <p:nvPr/>
        </p:nvPicPr>
        <p:blipFill>
          <a:blip r:embed="rId4"/>
          <a:stretch>
            <a:fillRect/>
          </a:stretch>
        </p:blipFill>
        <p:spPr>
          <a:xfrm>
            <a:off x="1129717" y="5205369"/>
            <a:ext cx="2857500" cy="1476375"/>
          </a:xfrm>
          <a:prstGeom prst="rect">
            <a:avLst/>
          </a:prstGeom>
        </p:spPr>
      </p:pic>
      <p:pic>
        <p:nvPicPr>
          <p:cNvPr id="9" name="Imagem 8"/>
          <p:cNvPicPr>
            <a:picLocks noChangeAspect="1"/>
          </p:cNvPicPr>
          <p:nvPr/>
        </p:nvPicPr>
        <p:blipFill>
          <a:blip r:embed="rId5"/>
          <a:stretch>
            <a:fillRect/>
          </a:stretch>
        </p:blipFill>
        <p:spPr>
          <a:xfrm>
            <a:off x="70201" y="94755"/>
            <a:ext cx="2251134" cy="698721"/>
          </a:xfrm>
          <a:prstGeom prst="rect">
            <a:avLst/>
          </a:prstGeom>
        </p:spPr>
      </p:pic>
      <p:pic>
        <p:nvPicPr>
          <p:cNvPr id="10" name="Imagem 9"/>
          <p:cNvPicPr>
            <a:picLocks noChangeAspect="1"/>
          </p:cNvPicPr>
          <p:nvPr/>
        </p:nvPicPr>
        <p:blipFill>
          <a:blip r:embed="rId6"/>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380960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CEB901-8179-B930-8C68-FD471E793159}"/>
              </a:ext>
            </a:extLst>
          </p:cNvPr>
          <p:cNvSpPr>
            <a:spLocks noGrp="1"/>
          </p:cNvSpPr>
          <p:nvPr>
            <p:ph type="title"/>
          </p:nvPr>
        </p:nvSpPr>
        <p:spPr>
          <a:xfrm>
            <a:off x="896799" y="1840967"/>
            <a:ext cx="3498979" cy="298384"/>
          </a:xfrm>
        </p:spPr>
        <p:txBody>
          <a:bodyPr>
            <a:normAutofit fontScale="90000"/>
          </a:bodyPr>
          <a:lstStyle/>
          <a:p>
            <a:r>
              <a:rPr lang="pt-BR" sz="2400" dirty="0"/>
              <a:t>Evitar </a:t>
            </a:r>
            <a:r>
              <a:rPr lang="pt-BR" sz="2400" dirty="0" smtClean="0"/>
              <a:t>divulgação</a:t>
            </a:r>
            <a:endParaRPr lang="pt-BR" sz="2400" dirty="0"/>
          </a:p>
        </p:txBody>
      </p:sp>
      <p:sp>
        <p:nvSpPr>
          <p:cNvPr id="3" name="Espaço Reservado para Conteúdo 2">
            <a:extLst>
              <a:ext uri="{FF2B5EF4-FFF2-40B4-BE49-F238E27FC236}">
                <a16:creationId xmlns="" xmlns:a16="http://schemas.microsoft.com/office/drawing/2014/main" id="{EBD4E6CE-3E5C-12F1-C284-8395A00B7B8A}"/>
              </a:ext>
            </a:extLst>
          </p:cNvPr>
          <p:cNvSpPr>
            <a:spLocks noGrp="1"/>
          </p:cNvSpPr>
          <p:nvPr>
            <p:ph idx="1"/>
          </p:nvPr>
        </p:nvSpPr>
        <p:spPr/>
        <p:txBody>
          <a:bodyPr/>
          <a:lstStyle/>
          <a:p>
            <a:pPr algn="just"/>
            <a:r>
              <a:rPr lang="pt-BR" b="0" i="0" dirty="0">
                <a:solidFill>
                  <a:srgbClr val="000000"/>
                </a:solidFill>
                <a:effectLst/>
                <a:latin typeface="Open Sans" panose="020B0606030504020204" pitchFamily="34" charset="0"/>
              </a:rPr>
              <a:t>Por fim, é fundamental que, em momentos de tensão crescente, tenhamos cuidado com canais e perfis de redes sociais que divulgam conteúdos alarmistas também. </a:t>
            </a:r>
          </a:p>
          <a:p>
            <a:pPr algn="just"/>
            <a:r>
              <a:rPr lang="pt-BR" b="0" i="0" dirty="0">
                <a:solidFill>
                  <a:srgbClr val="000000"/>
                </a:solidFill>
                <a:effectLst/>
                <a:latin typeface="Open Sans" panose="020B0606030504020204" pitchFamily="34" charset="0"/>
              </a:rPr>
              <a:t>Além disso, neste momento, reiteramos (e reiteraremos quantas vezes forem necessárias), </a:t>
            </a:r>
            <a:r>
              <a:rPr lang="pt-BR" b="1" i="0" dirty="0">
                <a:solidFill>
                  <a:srgbClr val="000000"/>
                </a:solidFill>
                <a:effectLst/>
                <a:latin typeface="Open Sans" panose="020B0606030504020204" pitchFamily="34" charset="0"/>
              </a:rPr>
              <a:t>cuidado com as fontes de informação e condições de verificação de informações que recebemos e compartilhamos.</a:t>
            </a:r>
            <a:endParaRPr lang="pt-BR" dirty="0"/>
          </a:p>
          <a:p>
            <a:r>
              <a:rPr lang="pt-BR" dirty="0"/>
              <a:t>Não divulguem, não espalhem... Não contribuam para espalhar o pânico entre seus alunos e na comunidade escolar.</a:t>
            </a:r>
          </a:p>
        </p:txBody>
      </p:sp>
      <p:pic>
        <p:nvPicPr>
          <p:cNvPr id="5" name="Imagem 4">
            <a:extLst>
              <a:ext uri="{FF2B5EF4-FFF2-40B4-BE49-F238E27FC236}">
                <a16:creationId xmlns="" xmlns:a16="http://schemas.microsoft.com/office/drawing/2014/main" id="{A37043C5-218A-E6E4-615C-7143DB1DCD42}"/>
              </a:ext>
            </a:extLst>
          </p:cNvPr>
          <p:cNvPicPr>
            <a:picLocks noChangeAspect="1"/>
          </p:cNvPicPr>
          <p:nvPr/>
        </p:nvPicPr>
        <p:blipFill>
          <a:blip r:embed="rId2"/>
          <a:stretch>
            <a:fillRect/>
          </a:stretch>
        </p:blipFill>
        <p:spPr>
          <a:xfrm>
            <a:off x="1129717" y="5205369"/>
            <a:ext cx="2857500" cy="1476375"/>
          </a:xfrm>
          <a:prstGeom prst="rect">
            <a:avLst/>
          </a:prstGeom>
        </p:spPr>
      </p:pic>
      <p:pic>
        <p:nvPicPr>
          <p:cNvPr id="6" name="Imagem 5"/>
          <p:cNvPicPr>
            <a:picLocks noChangeAspect="1"/>
          </p:cNvPicPr>
          <p:nvPr/>
        </p:nvPicPr>
        <p:blipFill rotWithShape="1">
          <a:blip r:embed="rId3"/>
          <a:srcRect l="31220"/>
          <a:stretch/>
        </p:blipFill>
        <p:spPr>
          <a:xfrm>
            <a:off x="9092680" y="98904"/>
            <a:ext cx="3099320" cy="1176959"/>
          </a:xfrm>
          <a:prstGeom prst="rect">
            <a:avLst/>
          </a:prstGeom>
        </p:spPr>
      </p:pic>
      <p:pic>
        <p:nvPicPr>
          <p:cNvPr id="8" name="Imagem 7"/>
          <p:cNvPicPr>
            <a:picLocks noChangeAspect="1"/>
          </p:cNvPicPr>
          <p:nvPr/>
        </p:nvPicPr>
        <p:blipFill>
          <a:blip r:embed="rId4"/>
          <a:stretch>
            <a:fillRect/>
          </a:stretch>
        </p:blipFill>
        <p:spPr>
          <a:xfrm>
            <a:off x="70201" y="94755"/>
            <a:ext cx="2251134" cy="698721"/>
          </a:xfrm>
          <a:prstGeom prst="rect">
            <a:avLst/>
          </a:prstGeom>
        </p:spPr>
      </p:pic>
      <p:pic>
        <p:nvPicPr>
          <p:cNvPr id="9" name="Imagem 8"/>
          <p:cNvPicPr>
            <a:picLocks noChangeAspect="1"/>
          </p:cNvPicPr>
          <p:nvPr/>
        </p:nvPicPr>
        <p:blipFill>
          <a:blip r:embed="rId5"/>
          <a:stretch>
            <a:fillRect/>
          </a:stretch>
        </p:blipFill>
        <p:spPr>
          <a:xfrm>
            <a:off x="820144" y="2292003"/>
            <a:ext cx="3635951" cy="2572285"/>
          </a:xfrm>
          <a:prstGeom prst="rect">
            <a:avLst/>
          </a:prstGeom>
        </p:spPr>
      </p:pic>
    </p:spTree>
    <p:extLst>
      <p:ext uri="{BB962C8B-B14F-4D97-AF65-F5344CB8AC3E}">
        <p14:creationId xmlns:p14="http://schemas.microsoft.com/office/powerpoint/2010/main" val="12152910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372</TotalTime>
  <Words>1642</Words>
  <Application>Microsoft Office PowerPoint</Application>
  <PresentationFormat>Widescreen</PresentationFormat>
  <Paragraphs>96</Paragraphs>
  <Slides>32</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32</vt:i4>
      </vt:variant>
    </vt:vector>
  </HeadingPairs>
  <TitlesOfParts>
    <vt:vector size="42" baseType="lpstr">
      <vt:lpstr>Arial</vt:lpstr>
      <vt:lpstr>Calibri Light</vt:lpstr>
      <vt:lpstr>Georgia</vt:lpstr>
      <vt:lpstr>inherit</vt:lpstr>
      <vt:lpstr>Open Sans</vt:lpstr>
      <vt:lpstr>Raleway</vt:lpstr>
      <vt:lpstr>Rockwell</vt:lpstr>
      <vt:lpstr>Ubuntu</vt:lpstr>
      <vt:lpstr>Wingdings</vt:lpstr>
      <vt:lpstr>Atlas</vt:lpstr>
      <vt:lpstr>Apresentação do PowerPoint</vt:lpstr>
      <vt:lpstr>ESCOLA: AMBIENTE DE AMOR, DISCIPLINA E SEGURANÇA</vt:lpstr>
      <vt:lpstr>Apresentação do PowerPoint</vt:lpstr>
      <vt:lpstr>Redes Sociais</vt:lpstr>
      <vt:lpstr>Redes Sociais:</vt:lpstr>
      <vt:lpstr>Apresentação do PowerPoint</vt:lpstr>
      <vt:lpstr>Apresentação do PowerPoint</vt:lpstr>
      <vt:lpstr>MITO OU REALIDADE</vt:lpstr>
      <vt:lpstr>Evitar divulgação</vt:lpstr>
      <vt:lpstr>Apresentação do PowerPoint</vt:lpstr>
      <vt:lpstr>DADOS PREOCUPANTES</vt:lpstr>
      <vt:lpstr>CENSO ESCOLAR</vt:lpstr>
      <vt:lpstr>Apresentação do PowerPoint</vt:lpstr>
      <vt:lpstr>Saiba que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CEPMG NN ESTADUAL</dc:creator>
  <cp:lastModifiedBy>ANTONIO BELELLI</cp:lastModifiedBy>
  <cp:revision>14</cp:revision>
  <dcterms:created xsi:type="dcterms:W3CDTF">2023-04-12T17:00:37Z</dcterms:created>
  <dcterms:modified xsi:type="dcterms:W3CDTF">2025-02-10T13:25:14Z</dcterms:modified>
</cp:coreProperties>
</file>