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9" r:id="rId4"/>
  </p:sldMasterIdLst>
  <p:notesMasterIdLst>
    <p:notesMasterId r:id="rId29"/>
  </p:notesMasterIdLst>
  <p:handoutMasterIdLst>
    <p:handoutMasterId r:id="rId30"/>
  </p:handoutMasterIdLst>
  <p:sldIdLst>
    <p:sldId id="281" r:id="rId5"/>
    <p:sldId id="287" r:id="rId6"/>
    <p:sldId id="257" r:id="rId7"/>
    <p:sldId id="283" r:id="rId8"/>
    <p:sldId id="298" r:id="rId9"/>
    <p:sldId id="296" r:id="rId10"/>
    <p:sldId id="264" r:id="rId11"/>
    <p:sldId id="297" r:id="rId12"/>
    <p:sldId id="285" r:id="rId13"/>
    <p:sldId id="299" r:id="rId14"/>
    <p:sldId id="267" r:id="rId15"/>
    <p:sldId id="289" r:id="rId16"/>
    <p:sldId id="300" r:id="rId17"/>
    <p:sldId id="301" r:id="rId18"/>
    <p:sldId id="303" r:id="rId19"/>
    <p:sldId id="304" r:id="rId20"/>
    <p:sldId id="305" r:id="rId21"/>
    <p:sldId id="307" r:id="rId22"/>
    <p:sldId id="306" r:id="rId23"/>
    <p:sldId id="308" r:id="rId24"/>
    <p:sldId id="309" r:id="rId25"/>
    <p:sldId id="295" r:id="rId26"/>
    <p:sldId id="310" r:id="rId27"/>
    <p:sldId id="311" r:id="rId28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08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pos="7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047"/>
    <a:srgbClr val="0B2B41"/>
    <a:srgbClr val="114263"/>
    <a:srgbClr val="401918"/>
    <a:srgbClr val="731F1C"/>
    <a:srgbClr val="AB678E"/>
    <a:srgbClr val="B2606E"/>
    <a:srgbClr val="CA929B"/>
    <a:srgbClr val="248CD2"/>
    <a:srgbClr val="C88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1" autoAdjust="0"/>
    <p:restoredTop sz="94703" autoAdjust="0"/>
  </p:normalViewPr>
  <p:slideViewPr>
    <p:cSldViewPr snapToGrid="0">
      <p:cViewPr varScale="1">
        <p:scale>
          <a:sx n="111" d="100"/>
          <a:sy n="111" d="100"/>
        </p:scale>
        <p:origin x="444" y="96"/>
      </p:cViewPr>
      <p:guideLst>
        <p:guide orient="horz" pos="2160"/>
        <p:guide pos="3864"/>
        <p:guide pos="408"/>
        <p:guide orient="horz" pos="432"/>
        <p:guide pos="72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26F022F3-799A-43A3-9B7F-2CB15F4CE0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B27916E2-E0AC-46E9-A551-E6590D3285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60FFB-635F-4324-9E53-30BFF181E7CB}" type="datetimeFigureOut">
              <a:rPr lang="pt-BR" smtClean="0"/>
              <a:t>10/02/2025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D011C3F7-609C-4956-83AD-611D0043F0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4EF49A5F-63E9-41CF-94F8-0AF4303CD4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72A0B-1FFF-48BE-94DC-6CF5C20221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44487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CABA0-B092-4313-8A6A-4FB336F000CA}" type="datetimeFigureOut">
              <a:rPr lang="pt-BR" noProof="0" smtClean="0"/>
              <a:t>10/02/2025</a:t>
            </a:fld>
            <a:endParaRPr lang="pt-BR" noProof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0105E-1926-4462-91D2-5B5BDD1081D5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017623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0105E-1926-4462-91D2-5B5BDD1081D5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7831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0105E-1926-4462-91D2-5B5BDD1081D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7902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0105E-1926-4462-91D2-5B5BDD1081D5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520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0105E-1926-4462-91D2-5B5BDD1081D5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4425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0105E-1926-4462-91D2-5B5BDD1081D5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9282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0105E-1926-4462-91D2-5B5BDD1081D5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943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0105E-1926-4462-91D2-5B5BDD1081D5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8592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0105E-1926-4462-91D2-5B5BDD1081D5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2295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0105E-1926-4462-91D2-5B5BDD1081D5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1199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817179DE-9BF3-494C-804F-0C7C90AC8700}" type="slidenum">
              <a:rPr lang="pt-BR" noProof="0" smtClean="0"/>
              <a:pPr algn="ctr" rtl="0"/>
              <a:t>‹nº›</a:t>
            </a:fld>
            <a:endParaRPr lang="pt-BR" noProof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555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817179DE-9BF3-494C-804F-0C7C90AC8700}" type="slidenum">
              <a:rPr lang="pt-BR" noProof="0" smtClean="0"/>
              <a:pPr algn="ctr"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886600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817179DE-9BF3-494C-804F-0C7C90AC8700}" type="slidenum">
              <a:rPr lang="pt-BR" noProof="0" smtClean="0"/>
              <a:pPr algn="ctr"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673822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xmlns="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/>
          </a:p>
        </p:txBody>
      </p:sp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xmlns="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Inserir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pt-BR" noProof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pt-BR" noProof="0"/>
              <a:t>Subtítulo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</p:grpSp>
    </p:spTree>
    <p:extLst>
      <p:ext uri="{BB962C8B-B14F-4D97-AF65-F5344CB8AC3E}">
        <p14:creationId xmlns:p14="http://schemas.microsoft.com/office/powerpoint/2010/main" val="3547160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una 01 do conteúd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xmlns="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pt-BR" noProof="0"/>
              <a:t>Inserir Imagem</a:t>
            </a:r>
          </a:p>
        </p:txBody>
      </p:sp>
      <p:sp>
        <p:nvSpPr>
          <p:cNvPr id="14" name="Espaço Reservado para Texto 12">
            <a:extLst>
              <a:ext uri="{FF2B5EF4-FFF2-40B4-BE49-F238E27FC236}">
                <a16:creationId xmlns:a16="http://schemas.microsoft.com/office/drawing/2014/main" xmlns="" id="{C7F0E85E-786D-44FC-A9C8-8853277D7C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pt-BR" noProof="0"/>
              <a:t>Editar estilos de texto Mestre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xmlns="" id="{B48BA177-B717-42B2-884C-04576C203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pt-BR" noProof="0"/>
              <a:t>Editar estilos de texto Mestre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pt-BR" noProof="0"/>
              <a:t>Clique para editar o estilo de título Mestre</a:t>
            </a:r>
          </a:p>
        </p:txBody>
      </p:sp>
      <p:sp>
        <p:nvSpPr>
          <p:cNvPr id="16" name="Espaço Reservado para Conteúdo 15">
            <a:extLst>
              <a:ext uri="{FF2B5EF4-FFF2-40B4-BE49-F238E27FC236}">
                <a16:creationId xmlns:a16="http://schemas.microsoft.com/office/drawing/2014/main" xmlns="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pt-BR" noProof="0"/>
              <a:t>Ícone</a:t>
            </a:r>
          </a:p>
        </p:txBody>
      </p:sp>
      <p:sp>
        <p:nvSpPr>
          <p:cNvPr id="17" name="Espaço Reservado para Conteúdo 15">
            <a:extLst>
              <a:ext uri="{FF2B5EF4-FFF2-40B4-BE49-F238E27FC236}">
                <a16:creationId xmlns:a16="http://schemas.microsoft.com/office/drawing/2014/main" xmlns="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pt-BR" noProof="0"/>
              <a:t>Ícone</a:t>
            </a:r>
          </a:p>
        </p:txBody>
      </p:sp>
      <p:sp>
        <p:nvSpPr>
          <p:cNvPr id="18" name="Espaço Reservado para o Número do Slide 7">
            <a:extLst>
              <a:ext uri="{FF2B5EF4-FFF2-40B4-BE49-F238E27FC236}">
                <a16:creationId xmlns:a16="http://schemas.microsoft.com/office/drawing/2014/main" xmlns="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pt-BR" noProof="0" smtClean="0"/>
              <a:pPr algn="ctr"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038221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una 02 do conteúd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xmlns="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pt-BR" noProof="0"/>
              <a:t>Inserir Imagem</a:t>
            </a:r>
          </a:p>
        </p:txBody>
      </p:sp>
      <p:sp>
        <p:nvSpPr>
          <p:cNvPr id="14" name="Espaço Reservado para Texto 12">
            <a:extLst>
              <a:ext uri="{FF2B5EF4-FFF2-40B4-BE49-F238E27FC236}">
                <a16:creationId xmlns:a16="http://schemas.microsoft.com/office/drawing/2014/main" xmlns="" id="{C7F0E85E-786D-44FC-A9C8-8853277D7C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pt-BR" noProof="0"/>
              <a:t>Editar estilos de texto Mestre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xmlns="" id="{B48BA177-B717-42B2-884C-04576C203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pt-BR" noProof="0"/>
              <a:t>Editar estilos de texto Mestre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pt-BR" noProof="0"/>
              <a:t>Clique para editar o estilo de título Mestre</a:t>
            </a:r>
          </a:p>
        </p:txBody>
      </p:sp>
      <p:sp>
        <p:nvSpPr>
          <p:cNvPr id="16" name="Espaço Reservado para Conteúdo 15">
            <a:extLst>
              <a:ext uri="{FF2B5EF4-FFF2-40B4-BE49-F238E27FC236}">
                <a16:creationId xmlns:a16="http://schemas.microsoft.com/office/drawing/2014/main" xmlns="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Ícone</a:t>
            </a:r>
          </a:p>
        </p:txBody>
      </p:sp>
      <p:sp>
        <p:nvSpPr>
          <p:cNvPr id="17" name="Espaço Reservado para Conteúdo 15">
            <a:extLst>
              <a:ext uri="{FF2B5EF4-FFF2-40B4-BE49-F238E27FC236}">
                <a16:creationId xmlns:a16="http://schemas.microsoft.com/office/drawing/2014/main" xmlns="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Ícone</a:t>
            </a:r>
          </a:p>
        </p:txBody>
      </p:sp>
      <p:sp>
        <p:nvSpPr>
          <p:cNvPr id="8" name="Espaço Reservado para Texto 12">
            <a:extLst>
              <a:ext uri="{FF2B5EF4-FFF2-40B4-BE49-F238E27FC236}">
                <a16:creationId xmlns:a16="http://schemas.microsoft.com/office/drawing/2014/main" xmlns="" id="{DEF523FD-B1FC-40A7-93AA-389CB38E17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pt-BR" noProof="0"/>
              <a:t>Editar estilos de texto Mestre</a:t>
            </a:r>
          </a:p>
        </p:txBody>
      </p:sp>
      <p:sp>
        <p:nvSpPr>
          <p:cNvPr id="10" name="Espaço Reservado para Conteúdo 15">
            <a:extLst>
              <a:ext uri="{FF2B5EF4-FFF2-40B4-BE49-F238E27FC236}">
                <a16:creationId xmlns:a16="http://schemas.microsoft.com/office/drawing/2014/main" xmlns="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Ícone</a:t>
            </a:r>
          </a:p>
        </p:txBody>
      </p:sp>
      <p:sp>
        <p:nvSpPr>
          <p:cNvPr id="11" name="Espaço Reservado para o Número do Slide 7">
            <a:extLst>
              <a:ext uri="{FF2B5EF4-FFF2-40B4-BE49-F238E27FC236}">
                <a16:creationId xmlns:a16="http://schemas.microsoft.com/office/drawing/2014/main" xmlns="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pt-BR" noProof="0" smtClean="0"/>
              <a:pPr algn="ctr"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28894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una 04 do conteúd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xmlns="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pt-BR" noProof="0"/>
              <a:t>Inserir Imagem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xmlns="" id="{B48BA177-B717-42B2-884C-04576C203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pt-BR" noProof="0"/>
              <a:t>Editar estilos de texto Mestre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pt-BR" noProof="0"/>
              <a:t>Clique para editar o estilo de título Mestre</a:t>
            </a:r>
          </a:p>
        </p:txBody>
      </p:sp>
      <p:sp>
        <p:nvSpPr>
          <p:cNvPr id="16" name="Espaço Reservado para Conteúdo 15">
            <a:extLst>
              <a:ext uri="{FF2B5EF4-FFF2-40B4-BE49-F238E27FC236}">
                <a16:creationId xmlns:a16="http://schemas.microsoft.com/office/drawing/2014/main" xmlns="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pt-BR" noProof="0"/>
              <a:t>Ícone</a:t>
            </a:r>
          </a:p>
        </p:txBody>
      </p:sp>
      <p:sp>
        <p:nvSpPr>
          <p:cNvPr id="8" name="Espaço Reservado para o Número do Slide 7">
            <a:extLst>
              <a:ext uri="{FF2B5EF4-FFF2-40B4-BE49-F238E27FC236}">
                <a16:creationId xmlns:a16="http://schemas.microsoft.com/office/drawing/2014/main" xmlns="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pt-BR" noProof="0" smtClean="0"/>
              <a:pPr algn="ctr"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328133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 01 de imagens_important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xmlns="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pt-BR" noProof="0"/>
              <a:t>Inserir Imagem</a:t>
            </a:r>
          </a:p>
        </p:txBody>
      </p:sp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xmlns="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noProof="0"/>
              <a:t>Inserir Imagem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xmlns="" id="{B48BA177-B717-42B2-884C-04576C203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pt-BR" noProof="0"/>
              <a:t>Editar estilos de texto Mestre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pt-BR" noProof="0"/>
              <a:t>Clique para editar o estilo de título Mestre</a:t>
            </a:r>
          </a:p>
        </p:txBody>
      </p:sp>
      <p:sp>
        <p:nvSpPr>
          <p:cNvPr id="20" name="Espaço Reservado para o Número do Slide 7">
            <a:extLst>
              <a:ext uri="{FF2B5EF4-FFF2-40B4-BE49-F238E27FC236}">
                <a16:creationId xmlns:a16="http://schemas.microsoft.com/office/drawing/2014/main" xmlns="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pt-BR" noProof="0" smtClean="0"/>
              <a:pPr algn="ctr"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268140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ch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xmlns="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pt-BR" noProof="0"/>
              <a:t>Inserir Imagem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pt-BR" noProof="0"/>
              <a:t>TÍTULO</a:t>
            </a:r>
          </a:p>
        </p:txBody>
      </p:sp>
      <p:sp>
        <p:nvSpPr>
          <p:cNvPr id="17" name="Espaço Reservado para Texto 4">
            <a:extLst>
              <a:ext uri="{FF2B5EF4-FFF2-40B4-BE49-F238E27FC236}">
                <a16:creationId xmlns:a16="http://schemas.microsoft.com/office/drawing/2014/main" xmlns="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Nome</a:t>
            </a:r>
          </a:p>
        </p:txBody>
      </p:sp>
      <p:sp>
        <p:nvSpPr>
          <p:cNvPr id="18" name="Espaço Reservado para Texto 4">
            <a:extLst>
              <a:ext uri="{FF2B5EF4-FFF2-40B4-BE49-F238E27FC236}">
                <a16:creationId xmlns:a16="http://schemas.microsoft.com/office/drawing/2014/main" xmlns="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Telefone</a:t>
            </a:r>
          </a:p>
        </p:txBody>
      </p:sp>
      <p:sp>
        <p:nvSpPr>
          <p:cNvPr id="19" name="Espaço Reservado para Texto 4">
            <a:extLst>
              <a:ext uri="{FF2B5EF4-FFF2-40B4-BE49-F238E27FC236}">
                <a16:creationId xmlns:a16="http://schemas.microsoft.com/office/drawing/2014/main" xmlns="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Email</a:t>
            </a:r>
          </a:p>
        </p:txBody>
      </p:sp>
      <p:sp>
        <p:nvSpPr>
          <p:cNvPr id="20" name="Espaço Reservado para Texto 4">
            <a:extLst>
              <a:ext uri="{FF2B5EF4-FFF2-40B4-BE49-F238E27FC236}">
                <a16:creationId xmlns:a16="http://schemas.microsoft.com/office/drawing/2014/main" xmlns="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Site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Ícone</a:t>
            </a:r>
          </a:p>
        </p:txBody>
      </p:sp>
      <p:sp>
        <p:nvSpPr>
          <p:cNvPr id="28" name="Espaço Reservado para Conteúdo 2">
            <a:extLst>
              <a:ext uri="{FF2B5EF4-FFF2-40B4-BE49-F238E27FC236}">
                <a16:creationId xmlns:a16="http://schemas.microsoft.com/office/drawing/2014/main" xmlns="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Ícone</a:t>
            </a:r>
          </a:p>
        </p:txBody>
      </p:sp>
      <p:sp>
        <p:nvSpPr>
          <p:cNvPr id="29" name="Espaço Reservado para Conteúdo 2">
            <a:extLst>
              <a:ext uri="{FF2B5EF4-FFF2-40B4-BE49-F238E27FC236}">
                <a16:creationId xmlns:a16="http://schemas.microsoft.com/office/drawing/2014/main" xmlns="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Ícone</a:t>
            </a:r>
          </a:p>
        </p:txBody>
      </p:sp>
      <p:sp>
        <p:nvSpPr>
          <p:cNvPr id="30" name="Espaço Reservado para Conteúdo 2">
            <a:extLst>
              <a:ext uri="{FF2B5EF4-FFF2-40B4-BE49-F238E27FC236}">
                <a16:creationId xmlns:a16="http://schemas.microsoft.com/office/drawing/2014/main" xmlns="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Ícone</a:t>
            </a:r>
          </a:p>
        </p:txBody>
      </p:sp>
    </p:spTree>
    <p:extLst>
      <p:ext uri="{BB962C8B-B14F-4D97-AF65-F5344CB8AC3E}">
        <p14:creationId xmlns:p14="http://schemas.microsoft.com/office/powerpoint/2010/main" val="185908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xmlns="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/>
          </a:p>
        </p:txBody>
      </p:sp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xmlns="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Inserir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pt-BR" noProof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pt-BR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270854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11">
            <a:extLst>
              <a:ext uri="{FF2B5EF4-FFF2-40B4-BE49-F238E27FC236}">
                <a16:creationId xmlns:a16="http://schemas.microsoft.com/office/drawing/2014/main" xmlns="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Inserir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pt-BR" noProof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477175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817179DE-9BF3-494C-804F-0C7C90AC8700}" type="slidenum">
              <a:rPr lang="pt-BR" noProof="0" smtClean="0"/>
              <a:pPr algn="ctr"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745401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11">
            <a:extLst>
              <a:ext uri="{FF2B5EF4-FFF2-40B4-BE49-F238E27FC236}">
                <a16:creationId xmlns:a16="http://schemas.microsoft.com/office/drawing/2014/main" xmlns="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/>
              <a:t>Inserir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DCD3B46-48AB-439D-A981-D3596F9775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2728D712-0D13-4ECD-9BEB-B8EE651FF63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pt-BR" noProof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411308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pt-BR" noProof="0"/>
              <a:t>Clique para editar o estilo de título Mestre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</p:grpSp>
      <p:sp>
        <p:nvSpPr>
          <p:cNvPr id="8" name="Espaço Reservado para o Número do Slide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pt-BR" sz="1200" noProof="0" smtClean="0">
                <a:solidFill>
                  <a:schemeClr val="bg1"/>
                </a:solidFill>
              </a:rPr>
              <a:pPr algn="ctr" rtl="0"/>
              <a:t>‹nº›</a:t>
            </a:fld>
            <a:endParaRPr lang="pt-BR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9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pt-BR" noProof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pt-BR" noProof="0"/>
              <a:t>Subtítulo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</p:grp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xmlns="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46673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xmlns="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pt-BR" noProof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pt-BR" noProof="0"/>
              <a:t>Subtítulo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</p:grpSp>
    </p:spTree>
    <p:extLst>
      <p:ext uri="{BB962C8B-B14F-4D97-AF65-F5344CB8AC3E}">
        <p14:creationId xmlns:p14="http://schemas.microsoft.com/office/powerpoint/2010/main" val="3873491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pt-BR" noProof="0"/>
              <a:t>Clique para editar o estilo de título Mestre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</p:grpSp>
      <p:sp>
        <p:nvSpPr>
          <p:cNvPr id="8" name="Espaço Reservado para o Número do Slide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pt-BR" sz="1200" noProof="0" smtClean="0">
                <a:solidFill>
                  <a:schemeClr val="bg1"/>
                </a:solidFill>
              </a:rPr>
              <a:pPr algn="ctr" rtl="0"/>
              <a:t>‹nº›</a:t>
            </a:fld>
            <a:endParaRPr lang="pt-BR" sz="1200" noProof="0">
              <a:solidFill>
                <a:schemeClr val="bg1"/>
              </a:solidFill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xmlns="" id="{C7BBA6D3-FEB9-412B-8FBB-095FC3A60A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01002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pt-BR" noProof="0"/>
              <a:t>Clique para editar o estilo de título Mestre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</p:grpSp>
      <p:sp>
        <p:nvSpPr>
          <p:cNvPr id="8" name="Espaço Reservado para o Número do Slide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pt-BR" sz="1200" noProof="0" smtClean="0">
                <a:solidFill>
                  <a:schemeClr val="bg1"/>
                </a:solidFill>
              </a:rPr>
              <a:pPr algn="ctr" rtl="0"/>
              <a:t>‹nº›</a:t>
            </a:fld>
            <a:endParaRPr lang="pt-BR" sz="1200" noProof="0">
              <a:solidFill>
                <a:schemeClr val="bg1"/>
              </a:solidFill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xmlns="" id="{64A4F74B-B2CD-407C-865A-037EDFAC9DB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0" name="Espaço reservado para conteúdo 3">
            <a:extLst>
              <a:ext uri="{FF2B5EF4-FFF2-40B4-BE49-F238E27FC236}">
                <a16:creationId xmlns:a16="http://schemas.microsoft.com/office/drawing/2014/main" xmlns="" id="{A2548E2E-973A-4D52-ACB9-BF564F40730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051069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pt-BR" noProof="0"/>
              <a:t>Clique para editar o estilo de título Mestre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</p:grpSp>
      <p:sp>
        <p:nvSpPr>
          <p:cNvPr id="8" name="Espaço Reservado para o Número do Slide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pt-BR" sz="1200" noProof="0" smtClean="0">
                <a:solidFill>
                  <a:schemeClr val="bg1"/>
                </a:solidFill>
              </a:rPr>
              <a:pPr algn="ctr" rtl="0"/>
              <a:t>‹nº›</a:t>
            </a:fld>
            <a:endParaRPr lang="pt-BR" sz="1200" noProof="0">
              <a:solidFill>
                <a:schemeClr val="bg1"/>
              </a:solidFill>
            </a:endParaRP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xmlns="" id="{10CD1AD0-C8B7-4785-A47D-D822CF4F248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10" name="Espaço Reservado para Texto 4">
            <a:extLst>
              <a:ext uri="{FF2B5EF4-FFF2-40B4-BE49-F238E27FC236}">
                <a16:creationId xmlns:a16="http://schemas.microsoft.com/office/drawing/2014/main" xmlns="" id="{90A1BBCF-EEF1-4C9A-BA10-9657A79560D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11" name="Espaço reservado para conteúdo 3">
            <a:extLst>
              <a:ext uri="{FF2B5EF4-FFF2-40B4-BE49-F238E27FC236}">
                <a16:creationId xmlns:a16="http://schemas.microsoft.com/office/drawing/2014/main" xmlns="" id="{79F8415A-57A2-4D5C-97B0-E78499CC7C6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2" name="Espaço reservado para conteúdo 5">
            <a:extLst>
              <a:ext uri="{FF2B5EF4-FFF2-40B4-BE49-F238E27FC236}">
                <a16:creationId xmlns:a16="http://schemas.microsoft.com/office/drawing/2014/main" xmlns="" id="{37A31490-A10D-455A-B515-E26064D0E10A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949070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</p:grpSp>
      <p:sp>
        <p:nvSpPr>
          <p:cNvPr id="8" name="Espaço Reservado para o Número do Slide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pt-BR" sz="1200" noProof="0" smtClean="0">
                <a:solidFill>
                  <a:schemeClr val="bg1"/>
                </a:solidFill>
              </a:rPr>
              <a:pPr algn="ctr" rtl="0"/>
              <a:t>‹nº›</a:t>
            </a:fld>
            <a:endParaRPr lang="pt-BR" sz="1200" noProof="0">
              <a:solidFill>
                <a:schemeClr val="bg1"/>
              </a:solidFill>
            </a:endParaRPr>
          </a:p>
        </p:txBody>
      </p:sp>
      <p:sp>
        <p:nvSpPr>
          <p:cNvPr id="9" name="Espaço Reservado para Texto 3">
            <a:extLst>
              <a:ext uri="{FF2B5EF4-FFF2-40B4-BE49-F238E27FC236}">
                <a16:creationId xmlns:a16="http://schemas.microsoft.com/office/drawing/2014/main" xmlns="" id="{9F5DF135-B773-4FF0-A198-68776815912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xmlns="" id="{4D4BA48E-457A-42FA-BC00-3AE386B38A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43DF8AE6-3466-400C-B6F1-335DF4DED0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9769864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</p:grpSp>
      <p:sp>
        <p:nvSpPr>
          <p:cNvPr id="8" name="Espaço Reservado para o Número do Slide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pt-BR" sz="1200" noProof="0" smtClean="0">
                <a:solidFill>
                  <a:schemeClr val="bg1"/>
                </a:solidFill>
              </a:rPr>
              <a:pPr algn="ctr" rtl="0"/>
              <a:t>‹nº›</a:t>
            </a:fld>
            <a:endParaRPr lang="pt-BR" sz="1200" noProof="0">
              <a:solidFill>
                <a:schemeClr val="bg1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/>
          </a:p>
        </p:txBody>
      </p:sp>
      <p:sp>
        <p:nvSpPr>
          <p:cNvPr id="10" name="Espaço reservado para texto 3">
            <a:extLst>
              <a:ext uri="{FF2B5EF4-FFF2-40B4-BE49-F238E27FC236}">
                <a16:creationId xmlns:a16="http://schemas.microsoft.com/office/drawing/2014/main" xmlns="" id="{436B2E80-B2B9-4309-8C9B-11D0B83C43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11" name="Espaço reservado para imagem 2">
            <a:extLst>
              <a:ext uri="{FF2B5EF4-FFF2-40B4-BE49-F238E27FC236}">
                <a16:creationId xmlns:a16="http://schemas.microsoft.com/office/drawing/2014/main" xmlns="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29434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817179DE-9BF3-494C-804F-0C7C90AC8700}" type="slidenum">
              <a:rPr lang="pt-BR" noProof="0" smtClean="0"/>
              <a:pPr algn="ctr" rtl="0"/>
              <a:t>‹nº›</a:t>
            </a:fld>
            <a:endParaRPr lang="pt-BR" noProof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35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817179DE-9BF3-494C-804F-0C7C90AC8700}" type="slidenum">
              <a:rPr lang="pt-BR" noProof="0" smtClean="0"/>
              <a:pPr algn="ctr"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91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2/10/2025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  <p:sp>
          <p:nvSpPr>
            <p:cNvPr id="13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</p:grpSp>
      <p:sp>
        <p:nvSpPr>
          <p:cNvPr id="14" name="Espaço Reservado para o Número do Slide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pt-BR" sz="1200" noProof="0" smtClean="0">
                <a:solidFill>
                  <a:schemeClr val="bg1"/>
                </a:solidFill>
              </a:rPr>
              <a:pPr algn="ctr" rtl="0"/>
              <a:t>‹nº›</a:t>
            </a:fld>
            <a:endParaRPr lang="pt-BR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30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2/10/2025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817179DE-9BF3-494C-804F-0C7C90AC8700}" type="slidenum">
              <a:rPr lang="pt-BR" noProof="0" smtClean="0"/>
              <a:pPr algn="ctr"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92999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2/10/2025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817179DE-9BF3-494C-804F-0C7C90AC8700}" type="slidenum">
              <a:rPr lang="pt-BR" noProof="0" smtClean="0"/>
              <a:pPr algn="ctr" rtl="0"/>
              <a:t>‹nº›</a:t>
            </a:fld>
            <a:endParaRPr lang="pt-BR" noProof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xmlns="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xmlns="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</p:grpSp>
    </p:spTree>
    <p:extLst>
      <p:ext uri="{BB962C8B-B14F-4D97-AF65-F5344CB8AC3E}">
        <p14:creationId xmlns:p14="http://schemas.microsoft.com/office/powerpoint/2010/main" val="3238584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  <p:sp>
          <p:nvSpPr>
            <p:cNvPr id="12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/>
            </a:p>
          </p:txBody>
        </p:sp>
      </p:grpSp>
      <p:sp>
        <p:nvSpPr>
          <p:cNvPr id="13" name="Espaço Reservado para o Número do Slide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pt-BR" sz="1200" noProof="0" smtClean="0">
                <a:solidFill>
                  <a:schemeClr val="bg1"/>
                </a:solidFill>
              </a:rPr>
              <a:pPr algn="ctr" rtl="0"/>
              <a:t>‹nº›</a:t>
            </a:fld>
            <a:endParaRPr lang="pt-BR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9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817179DE-9BF3-494C-804F-0C7C90AC8700}" type="slidenum">
              <a:rPr lang="pt-BR" noProof="0" smtClean="0"/>
              <a:pPr algn="ctr"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113741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algn="ctr" rtl="0"/>
            <a:fld id="{817179DE-9BF3-494C-804F-0C7C90AC8700}" type="slidenum">
              <a:rPr lang="pt-BR" noProof="0" smtClean="0"/>
              <a:pPr algn="ctr" rtl="0"/>
              <a:t>‹nº›</a:t>
            </a:fld>
            <a:endParaRPr lang="pt-BR" noProof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55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5" r:id="rId15"/>
    <p:sldLayoutId id="2147483697" r:id="rId16"/>
    <p:sldLayoutId id="2147483698" r:id="rId17"/>
    <p:sldLayoutId id="2147483661" r:id="rId18"/>
    <p:sldLayoutId id="2147483662" r:id="rId19"/>
    <p:sldLayoutId id="2147483663" r:id="rId20"/>
    <p:sldLayoutId id="2147483670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4.svg"/><Relationship Id="rId10" Type="http://schemas.openxmlformats.org/officeDocument/2006/relationships/image" Target="../media/image15.png"/><Relationship Id="rId9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sv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140117" y="4587865"/>
            <a:ext cx="3838755" cy="16004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>
                <a:solidFill>
                  <a:srgbClr val="0070C0"/>
                </a:solidFill>
              </a:rPr>
              <a:t>Antonio</a:t>
            </a:r>
            <a:r>
              <a:rPr lang="pt-BR" b="1" dirty="0" smtClean="0">
                <a:solidFill>
                  <a:srgbClr val="0070C0"/>
                </a:solidFill>
              </a:rPr>
              <a:t> A. </a:t>
            </a:r>
            <a:r>
              <a:rPr lang="pt-BR" b="1" dirty="0" err="1" smtClean="0">
                <a:solidFill>
                  <a:srgbClr val="0070C0"/>
                </a:solidFill>
              </a:rPr>
              <a:t>Belelli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pt-BR" sz="1600" b="1" dirty="0" smtClean="0">
                <a:solidFill>
                  <a:srgbClr val="FF0000"/>
                </a:solidFill>
              </a:rPr>
              <a:t>Bacharel em Administração</a:t>
            </a:r>
          </a:p>
          <a:p>
            <a:pPr algn="ctr"/>
            <a:r>
              <a:rPr lang="pt-BR" sz="1600" b="1" dirty="0" smtClean="0">
                <a:solidFill>
                  <a:srgbClr val="FF0000"/>
                </a:solidFill>
              </a:rPr>
              <a:t>Gestor Público</a:t>
            </a:r>
          </a:p>
          <a:p>
            <a:pPr algn="ctr"/>
            <a:r>
              <a:rPr lang="pt-BR" sz="1600" b="1" dirty="0" err="1" smtClean="0">
                <a:solidFill>
                  <a:srgbClr val="FF0000"/>
                </a:solidFill>
              </a:rPr>
              <a:t>Neuropedagogo</a:t>
            </a:r>
            <a:r>
              <a:rPr lang="pt-BR" sz="16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pt-BR" sz="1600" b="1" dirty="0" smtClean="0">
                <a:solidFill>
                  <a:srgbClr val="FF0000"/>
                </a:solidFill>
              </a:rPr>
              <a:t>Especialista em Neurociências e Psicanálise </a:t>
            </a:r>
          </a:p>
          <a:p>
            <a:pPr algn="ctr"/>
            <a:r>
              <a:rPr lang="pt-BR" sz="1600" b="1" dirty="0" smtClean="0">
                <a:solidFill>
                  <a:srgbClr val="FF0000"/>
                </a:solidFill>
              </a:rPr>
              <a:t>Especialista em Psicologia Educacional</a:t>
            </a:r>
            <a:endParaRPr lang="pt-BR" sz="1600" b="1" dirty="0">
              <a:solidFill>
                <a:srgbClr val="FF00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121434" y="1639019"/>
            <a:ext cx="104034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082" y="205085"/>
            <a:ext cx="5730996" cy="602986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16" y="130030"/>
            <a:ext cx="3090395" cy="104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6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974785" y="1570008"/>
            <a:ext cx="1046851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472" y="1969708"/>
            <a:ext cx="5506528" cy="291221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9" y="1282691"/>
            <a:ext cx="6568836" cy="4286250"/>
          </a:xfrm>
          <a:prstGeom prst="rect">
            <a:avLst/>
          </a:prstGeom>
        </p:spPr>
      </p:pic>
      <p:sp>
        <p:nvSpPr>
          <p:cNvPr id="14" name="Título 32">
            <a:extLst>
              <a:ext uri="{FF2B5EF4-FFF2-40B4-BE49-F238E27FC236}">
                <a16:creationId xmlns:a16="http://schemas.microsoft.com/office/drawing/2014/main" xmlns="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106" y="320384"/>
            <a:ext cx="6357085" cy="822960"/>
          </a:xfrm>
        </p:spPr>
        <p:txBody>
          <a:bodyPr rtlCol="0"/>
          <a:lstStyle/>
          <a:p>
            <a:pPr rtl="0"/>
            <a:r>
              <a:rPr lang="pt-BR" dirty="0" smtClean="0">
                <a:solidFill>
                  <a:schemeClr val="tx1"/>
                </a:solidFill>
              </a:rPr>
              <a:t>TEORIA DOS DOIS FATORES DE HERZBERG</a:t>
            </a:r>
            <a:r>
              <a:rPr lang="pt-BR" dirty="0" smtClean="0">
                <a:solidFill>
                  <a:schemeClr val="bg1"/>
                </a:solidFill>
              </a:rPr>
              <a:t>ELIT</a:t>
            </a:r>
            <a:r>
              <a:rPr lang="pt-BR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1" y="77638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3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 descr="Vista aérea de uma escada em espiral">
            <a:extLst>
              <a:ext uri="{FF2B5EF4-FFF2-40B4-BE49-F238E27FC236}">
                <a16:creationId xmlns:a16="http://schemas.microsoft.com/office/drawing/2014/main" xmlns="" id="{FEB910A3-4C94-4A0C-AC72-88985A7BA9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" b="55"/>
          <a:stretch/>
        </p:blipFill>
        <p:spPr/>
      </p:pic>
      <p:pic>
        <p:nvPicPr>
          <p:cNvPr id="6" name="Espaço Reservado para Imagem 5" descr="Livro aberto com público assistindo a uma apresentação na tela de fundo">
            <a:extLst>
              <a:ext uri="{FF2B5EF4-FFF2-40B4-BE49-F238E27FC236}">
                <a16:creationId xmlns:a16="http://schemas.microsoft.com/office/drawing/2014/main" xmlns="" id="{F3CDF219-49E5-41A1-BBF1-50A401635A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" r="32"/>
          <a:stretch>
            <a:fillRect/>
          </a:stretch>
        </p:blipFill>
        <p:spPr>
          <a:xfrm>
            <a:off x="0" y="-48336"/>
            <a:ext cx="8087304" cy="6858000"/>
          </a:xfrm>
        </p:spPr>
      </p:pic>
      <p:sp>
        <p:nvSpPr>
          <p:cNvPr id="33" name="Título 32">
            <a:extLst>
              <a:ext uri="{FF2B5EF4-FFF2-40B4-BE49-F238E27FC236}">
                <a16:creationId xmlns:a16="http://schemas.microsoft.com/office/drawing/2014/main" xmlns="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531" y="1864854"/>
            <a:ext cx="3743809" cy="430407"/>
          </a:xfrm>
        </p:spPr>
        <p:txBody>
          <a:bodyPr rtlCol="0"/>
          <a:lstStyle/>
          <a:p>
            <a:pPr rtl="0"/>
            <a:r>
              <a:rPr lang="pt-BR" dirty="0" smtClean="0">
                <a:solidFill>
                  <a:schemeClr val="bg1"/>
                </a:solidFill>
              </a:rPr>
              <a:t>FATORES MOTIVACIONAIS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Retângulo 7" descr="elemento decorativo">
            <a:extLst>
              <a:ext uri="{FF2B5EF4-FFF2-40B4-BE49-F238E27FC236}">
                <a16:creationId xmlns:a16="http://schemas.microsoft.com/office/drawing/2014/main" xmlns="" id="{4E4A96D9-2D70-4D9E-B61C-9B23F3FD5161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7" name="Espaço Reservado para o Número do Slide 5">
            <a:extLst>
              <a:ext uri="{FF2B5EF4-FFF2-40B4-BE49-F238E27FC236}">
                <a16:creationId xmlns:a16="http://schemas.microsoft.com/office/drawing/2014/main" xmlns="" id="{D65CFEB2-BC19-4647-937B-40854EE88A8C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pt-BR" sz="1200" smtClean="0">
                <a:solidFill>
                  <a:schemeClr val="bg1"/>
                </a:solidFill>
              </a:rPr>
              <a:pPr algn="ctr" rtl="0"/>
              <a:t>11</a:t>
            </a:fld>
            <a:endParaRPr lang="pt-BR" sz="120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26211" y="2432649"/>
            <a:ext cx="48911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dirty="0" smtClean="0">
                <a:solidFill>
                  <a:schemeClr val="bg1"/>
                </a:solidFill>
              </a:rPr>
              <a:t>Recompensas não monetárias</a:t>
            </a:r>
          </a:p>
          <a:p>
            <a:pPr marL="342900" indent="-342900">
              <a:buAutoNum type="arabicPeriod"/>
            </a:pPr>
            <a:r>
              <a:rPr lang="pt-BR" dirty="0" smtClean="0">
                <a:solidFill>
                  <a:schemeClr val="bg1"/>
                </a:solidFill>
              </a:rPr>
              <a:t>Envolvimento em projetos</a:t>
            </a:r>
          </a:p>
          <a:p>
            <a:pPr marL="342900" indent="-342900">
              <a:buAutoNum type="arabicPeriod"/>
            </a:pPr>
            <a:r>
              <a:rPr lang="pt-BR" dirty="0" smtClean="0">
                <a:solidFill>
                  <a:schemeClr val="bg1"/>
                </a:solidFill>
              </a:rPr>
              <a:t>Liberdade para exposição e diálogo </a:t>
            </a:r>
          </a:p>
          <a:p>
            <a:pPr marL="342900" indent="-342900">
              <a:buAutoNum type="arabicPeriod"/>
            </a:pPr>
            <a:r>
              <a:rPr lang="pt-BR" dirty="0" smtClean="0">
                <a:solidFill>
                  <a:schemeClr val="bg1"/>
                </a:solidFill>
              </a:rPr>
              <a:t>Maximização da credibilidade </a:t>
            </a:r>
          </a:p>
          <a:p>
            <a:pPr marL="342900" indent="-342900">
              <a:buAutoNum type="arabicPeriod"/>
            </a:pPr>
            <a:r>
              <a:rPr lang="pt-BR" dirty="0" smtClean="0">
                <a:solidFill>
                  <a:schemeClr val="bg1"/>
                </a:solidFill>
              </a:rPr>
              <a:t>Mais responsabilidade </a:t>
            </a:r>
          </a:p>
          <a:p>
            <a:pPr marL="342900" indent="-342900">
              <a:buAutoNum type="arabicPeriod"/>
            </a:pPr>
            <a:r>
              <a:rPr lang="pt-BR" dirty="0" smtClean="0">
                <a:solidFill>
                  <a:schemeClr val="bg1"/>
                </a:solidFill>
              </a:rPr>
              <a:t>Delegação de funções e atribuições</a:t>
            </a:r>
          </a:p>
          <a:p>
            <a:pPr marL="342900" indent="-342900">
              <a:buAutoNum type="arabicPeriod"/>
            </a:pPr>
            <a:r>
              <a:rPr lang="pt-BR" dirty="0" smtClean="0">
                <a:solidFill>
                  <a:schemeClr val="bg1"/>
                </a:solidFill>
              </a:rPr>
              <a:t>Estímulo permanente</a:t>
            </a:r>
          </a:p>
          <a:p>
            <a:pPr marL="342900" indent="-342900">
              <a:buAutoNum type="arabicPeriod"/>
            </a:pPr>
            <a:r>
              <a:rPr lang="pt-BR" dirty="0" smtClean="0">
                <a:solidFill>
                  <a:schemeClr val="bg1"/>
                </a:solidFill>
              </a:rPr>
              <a:t>Mais </a:t>
            </a:r>
            <a:r>
              <a:rPr lang="pt-BR" dirty="0" err="1" smtClean="0">
                <a:solidFill>
                  <a:schemeClr val="bg1"/>
                </a:solidFill>
              </a:rPr>
              <a:t>articipação</a:t>
            </a:r>
            <a:r>
              <a:rPr lang="pt-BR" dirty="0" smtClean="0">
                <a:solidFill>
                  <a:schemeClr val="bg1"/>
                </a:solidFill>
              </a:rPr>
              <a:t> nas decisões da empresa</a:t>
            </a:r>
          </a:p>
          <a:p>
            <a:pPr marL="342900" indent="-342900">
              <a:buAutoNum type="arabicPeriod"/>
            </a:pPr>
            <a:r>
              <a:rPr lang="pt-BR" dirty="0" smtClean="0">
                <a:solidFill>
                  <a:schemeClr val="bg1"/>
                </a:solidFill>
              </a:rPr>
              <a:t>Confraternizações frequentes</a:t>
            </a:r>
          </a:p>
          <a:p>
            <a:pPr marL="342900" indent="-342900">
              <a:buAutoNum type="arabicPeriod"/>
            </a:pPr>
            <a:r>
              <a:rPr lang="pt-BR" dirty="0" smtClean="0">
                <a:solidFill>
                  <a:schemeClr val="bg1"/>
                </a:solidFill>
              </a:rPr>
              <a:t>Reconhecimento pessoal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1" y="77638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1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ço Reservado para Imagem 16" descr="imagem ampliada do relógio">
            <a:extLst>
              <a:ext uri="{FF2B5EF4-FFF2-40B4-BE49-F238E27FC236}">
                <a16:creationId xmlns:a16="http://schemas.microsoft.com/office/drawing/2014/main" xmlns="" id="{83B20FBB-8217-4FB0-BC35-E49BA9252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3878" y="0"/>
            <a:ext cx="5308121" cy="6858000"/>
          </a:xfrm>
        </p:spPr>
      </p:pic>
      <p:pic>
        <p:nvPicPr>
          <p:cNvPr id="5" name="Espaço Reservado para Imagem 4" descr="menina com fones de ouvido, mochila e pilha de livros/fichários">
            <a:extLst>
              <a:ext uri="{FF2B5EF4-FFF2-40B4-BE49-F238E27FC236}">
                <a16:creationId xmlns:a16="http://schemas.microsoft.com/office/drawing/2014/main" xmlns="" id="{68B6FFC1-6A21-4DAC-82BC-F2966925C1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" r="21"/>
          <a:stretch/>
        </p:blipFill>
        <p:spPr>
          <a:xfrm>
            <a:off x="0" y="0"/>
            <a:ext cx="8591909" cy="6858000"/>
          </a:xfrm>
        </p:spPr>
      </p:pic>
      <p:sp>
        <p:nvSpPr>
          <p:cNvPr id="10" name="Forma livre: Forma 9">
            <a:extLst>
              <a:ext uri="{FF2B5EF4-FFF2-40B4-BE49-F238E27FC236}">
                <a16:creationId xmlns:a16="http://schemas.microsoft.com/office/drawing/2014/main" xmlns="" id="{E531D018-EFA3-4346-AB80-7CE436393D9E}"/>
              </a:ext>
            </a:extLst>
          </p:cNvPr>
          <p:cNvSpPr/>
          <p:nvPr/>
        </p:nvSpPr>
        <p:spPr>
          <a:xfrm>
            <a:off x="144300" y="1971935"/>
            <a:ext cx="7800627" cy="3382778"/>
          </a:xfrm>
          <a:custGeom>
            <a:avLst/>
            <a:gdLst>
              <a:gd name="connsiteX0" fmla="*/ 0 w 7833208"/>
              <a:gd name="connsiteY0" fmla="*/ 0 h 2547440"/>
              <a:gd name="connsiteX1" fmla="*/ 7833208 w 7833208"/>
              <a:gd name="connsiteY1" fmla="*/ 0 h 2547440"/>
              <a:gd name="connsiteX2" fmla="*/ 7135846 w 7833208"/>
              <a:gd name="connsiteY2" fmla="*/ 2547440 h 2547440"/>
              <a:gd name="connsiteX3" fmla="*/ 0 w 7833208"/>
              <a:gd name="connsiteY3" fmla="*/ 2547440 h 25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3208" h="2547440">
                <a:moveTo>
                  <a:pt x="0" y="0"/>
                </a:moveTo>
                <a:lnTo>
                  <a:pt x="7833208" y="0"/>
                </a:lnTo>
                <a:lnTo>
                  <a:pt x="7135846" y="2547440"/>
                </a:lnTo>
                <a:lnTo>
                  <a:pt x="0" y="254744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/>
          </a:p>
        </p:txBody>
      </p:sp>
      <p:sp>
        <p:nvSpPr>
          <p:cNvPr id="14" name="Retângulo 13" descr="elemento decorativo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15" name="Oval 14" descr="elemento decorativo">
            <a:extLst>
              <a:ext uri="{FF2B5EF4-FFF2-40B4-BE49-F238E27FC236}">
                <a16:creationId xmlns:a16="http://schemas.microsoft.com/office/drawing/2014/main" xmlns="" id="{652937FB-CDE3-46B3-8481-AB5DB8C4BABA}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12" name="Espaço Reservado para o Número do Slide 5">
            <a:extLst>
              <a:ext uri="{FF2B5EF4-FFF2-40B4-BE49-F238E27FC236}">
                <a16:creationId xmlns:a16="http://schemas.microsoft.com/office/drawing/2014/main" xmlns="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pt-BR" sz="1200" smtClean="0">
                <a:solidFill>
                  <a:schemeClr val="bg1"/>
                </a:solidFill>
              </a:rPr>
              <a:pPr algn="ctr" rtl="0"/>
              <a:t>12</a:t>
            </a:fld>
            <a:endParaRPr lang="pt-BR" sz="120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89624" y="2492391"/>
            <a:ext cx="66682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dirty="0" smtClean="0"/>
              <a:t>Regras e ordens desnecessárias, sem sentido</a:t>
            </a:r>
          </a:p>
          <a:p>
            <a:pPr marL="342900" indent="-342900">
              <a:buAutoNum type="arabicPeriod"/>
            </a:pPr>
            <a:r>
              <a:rPr lang="pt-BR" dirty="0" smtClean="0"/>
              <a:t>Trabalho mal projetado</a:t>
            </a:r>
          </a:p>
          <a:p>
            <a:pPr marL="342900" indent="-342900">
              <a:buAutoNum type="arabicPeriod"/>
            </a:pPr>
            <a:r>
              <a:rPr lang="pt-BR" dirty="0" smtClean="0"/>
              <a:t>Falta de orientação necessária para execução da atividade</a:t>
            </a:r>
          </a:p>
          <a:p>
            <a:pPr marL="342900" indent="-342900">
              <a:buAutoNum type="arabicPeriod"/>
            </a:pPr>
            <a:r>
              <a:rPr lang="pt-BR" dirty="0" smtClean="0"/>
              <a:t>Reuniões improdutivas, demoradas e cansativas</a:t>
            </a:r>
          </a:p>
          <a:p>
            <a:pPr marL="342900" indent="-342900">
              <a:buAutoNum type="arabicPeriod"/>
            </a:pPr>
            <a:r>
              <a:rPr lang="pt-BR" dirty="0" smtClean="0"/>
              <a:t>Competição interna sem controle</a:t>
            </a:r>
          </a:p>
          <a:p>
            <a:pPr marL="342900" indent="-342900">
              <a:buAutoNum type="arabicPeriod"/>
            </a:pPr>
            <a:r>
              <a:rPr lang="pt-BR" dirty="0" smtClean="0"/>
              <a:t>Omissão de informações – falta de atualização na área</a:t>
            </a:r>
          </a:p>
          <a:p>
            <a:pPr marL="342900" indent="-342900">
              <a:buAutoNum type="arabicPeriod"/>
            </a:pPr>
            <a:r>
              <a:rPr lang="pt-BR" dirty="0" smtClean="0"/>
              <a:t>Injustiças de cunho pessoal e funcional</a:t>
            </a:r>
          </a:p>
          <a:p>
            <a:pPr marL="342900" indent="-342900">
              <a:buAutoNum type="arabicPeriod"/>
            </a:pPr>
            <a:r>
              <a:rPr lang="pt-BR" dirty="0" smtClean="0"/>
              <a:t>Invisibilidade da chefia</a:t>
            </a:r>
          </a:p>
          <a:p>
            <a:pPr marL="342900" indent="-342900">
              <a:buAutoNum type="arabicPeriod"/>
            </a:pPr>
            <a:r>
              <a:rPr lang="pt-BR" dirty="0" smtClean="0"/>
              <a:t>Excesso de controle</a:t>
            </a:r>
          </a:p>
          <a:p>
            <a:pPr marL="342900" indent="-342900">
              <a:buAutoNum type="arabicPeriod"/>
            </a:pPr>
            <a:r>
              <a:rPr lang="pt-BR" dirty="0" smtClean="0"/>
              <a:t>Tédio no trabalho</a:t>
            </a:r>
            <a:endParaRPr lang="pt-BR" dirty="0"/>
          </a:p>
        </p:txBody>
      </p:sp>
      <p:sp>
        <p:nvSpPr>
          <p:cNvPr id="19" name="Título 32">
            <a:extLst>
              <a:ext uri="{FF2B5EF4-FFF2-40B4-BE49-F238E27FC236}">
                <a16:creationId xmlns:a16="http://schemas.microsoft.com/office/drawing/2014/main" xmlns="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465" y="2084786"/>
            <a:ext cx="4080240" cy="430407"/>
          </a:xfrm>
          <a:noFill/>
        </p:spPr>
        <p:txBody>
          <a:bodyPr rtlCol="0"/>
          <a:lstStyle/>
          <a:p>
            <a:pPr rtl="0"/>
            <a:r>
              <a:rPr lang="pt-BR" dirty="0" smtClean="0"/>
              <a:t>FATORES DESMOTIVACIONAIS </a:t>
            </a:r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7938" y="0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3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1173192" y="1570008"/>
            <a:ext cx="1023092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4764116" y="5538809"/>
            <a:ext cx="55444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475230" y="1212453"/>
            <a:ext cx="446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MOTIVAÇÃO HUMANA - ESTILOS</a:t>
            </a:r>
            <a:endParaRPr lang="pt-BR" b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b="9327"/>
          <a:stretch/>
        </p:blipFill>
        <p:spPr>
          <a:xfrm>
            <a:off x="173306" y="1754674"/>
            <a:ext cx="6667500" cy="431832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7146" t="28805" r="7170"/>
          <a:stretch/>
        </p:blipFill>
        <p:spPr>
          <a:xfrm>
            <a:off x="6980350" y="2296895"/>
            <a:ext cx="5122509" cy="28989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1" y="77638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5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1173192" y="1570008"/>
            <a:ext cx="1023092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4764116" y="5538809"/>
            <a:ext cx="55444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1" y="1352010"/>
            <a:ext cx="5257800" cy="424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6520" t="2893" r="7442" b="5534"/>
          <a:stretch/>
        </p:blipFill>
        <p:spPr>
          <a:xfrm>
            <a:off x="6879922" y="224287"/>
            <a:ext cx="5222161" cy="610750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1" y="77638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1173192" y="1570008"/>
            <a:ext cx="1023092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4764116" y="5538809"/>
            <a:ext cx="55444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3" y="1280200"/>
            <a:ext cx="6963965" cy="4482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tângulo 9"/>
          <p:cNvSpPr/>
          <p:nvPr/>
        </p:nvSpPr>
        <p:spPr>
          <a:xfrm>
            <a:off x="7332070" y="1754674"/>
            <a:ext cx="44915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pt-BR" dirty="0" smtClean="0"/>
              <a:t>Acredite em seu potencial</a:t>
            </a:r>
          </a:p>
          <a:p>
            <a:pPr marL="342900" indent="-342900">
              <a:buAutoNum type="arabicPeriod"/>
            </a:pPr>
            <a:r>
              <a:rPr lang="pt-BR" dirty="0" smtClean="0"/>
              <a:t>Aja com entusiasmo ... Sempre</a:t>
            </a:r>
          </a:p>
          <a:p>
            <a:pPr marL="342900" indent="-342900">
              <a:buAutoNum type="arabicPeriod"/>
            </a:pPr>
            <a:r>
              <a:rPr lang="pt-BR" dirty="0" smtClean="0"/>
              <a:t>Elimine todo o medo, raiva e ansiedade</a:t>
            </a:r>
          </a:p>
          <a:p>
            <a:pPr marL="342900" indent="-342900">
              <a:buAutoNum type="arabicPeriod"/>
            </a:pPr>
            <a:r>
              <a:rPr lang="pt-BR" dirty="0" smtClean="0"/>
              <a:t>Tenha metas claras e específicas</a:t>
            </a:r>
          </a:p>
          <a:p>
            <a:pPr marL="342900" indent="-342900">
              <a:buAutoNum type="arabicPeriod"/>
            </a:pPr>
            <a:r>
              <a:rPr lang="pt-BR" dirty="0" smtClean="0"/>
              <a:t>Pense sempre POSITIVO</a:t>
            </a:r>
          </a:p>
          <a:p>
            <a:pPr marL="342900" indent="-342900">
              <a:buAutoNum type="arabicPeriod"/>
            </a:pPr>
            <a:r>
              <a:rPr lang="pt-BR" dirty="0" smtClean="0"/>
              <a:t>Anime-se nos momentos de desafios</a:t>
            </a:r>
          </a:p>
          <a:p>
            <a:pPr marL="342900" indent="-342900">
              <a:buAutoNum type="arabicPeriod"/>
            </a:pPr>
            <a:r>
              <a:rPr lang="pt-BR" dirty="0" smtClean="0"/>
              <a:t>Acredite em seus sonhos</a:t>
            </a:r>
          </a:p>
          <a:p>
            <a:pPr marL="342900" indent="-342900">
              <a:buAutoNum type="arabicPeriod"/>
            </a:pPr>
            <a:r>
              <a:rPr lang="pt-BR" dirty="0" smtClean="0"/>
              <a:t>Evite pessoas negativas</a:t>
            </a:r>
          </a:p>
          <a:p>
            <a:pPr marL="342900" indent="-342900">
              <a:buAutoNum type="arabicPeriod"/>
            </a:pPr>
            <a:r>
              <a:rPr lang="pt-BR" dirty="0" smtClean="0"/>
              <a:t>Sorria sempre </a:t>
            </a:r>
          </a:p>
          <a:p>
            <a:pPr marL="342900" indent="-342900">
              <a:buAutoNum type="arabicPeriod"/>
            </a:pPr>
            <a:r>
              <a:rPr lang="pt-BR" dirty="0" smtClean="0"/>
              <a:t>Cumprimente sempre</a:t>
            </a:r>
          </a:p>
          <a:p>
            <a:pPr marL="342900" indent="-342900">
              <a:buAutoNum type="arabicPeriod"/>
            </a:pPr>
            <a:endParaRPr lang="pt-BR" dirty="0" smtClean="0"/>
          </a:p>
          <a:p>
            <a:endParaRPr lang="pt-BR" dirty="0"/>
          </a:p>
        </p:txBody>
      </p:sp>
      <p:sp>
        <p:nvSpPr>
          <p:cNvPr id="14" name="Título 32">
            <a:extLst>
              <a:ext uri="{FF2B5EF4-FFF2-40B4-BE49-F238E27FC236}">
                <a16:creationId xmlns:a16="http://schemas.microsoft.com/office/drawing/2014/main" xmlns="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609" y="1139601"/>
            <a:ext cx="2035778" cy="430407"/>
          </a:xfrm>
        </p:spPr>
        <p:txBody>
          <a:bodyPr rtlCol="0"/>
          <a:lstStyle/>
          <a:p>
            <a:pPr rtl="0"/>
            <a:r>
              <a:rPr lang="pt-BR" b="1" dirty="0" smtClean="0">
                <a:solidFill>
                  <a:schemeClr val="tx1"/>
                </a:solidFill>
              </a:rPr>
              <a:t>MOTIVE - SE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1" y="77638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7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1173192" y="1570008"/>
            <a:ext cx="1023092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4764116" y="5538809"/>
            <a:ext cx="55444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4015" b="3660"/>
          <a:stretch/>
        </p:blipFill>
        <p:spPr>
          <a:xfrm>
            <a:off x="112625" y="1423358"/>
            <a:ext cx="7334250" cy="4528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36101" b="36855"/>
          <a:stretch/>
        </p:blipFill>
        <p:spPr>
          <a:xfrm>
            <a:off x="633186" y="5257804"/>
            <a:ext cx="2078125" cy="56200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207" y="1434970"/>
            <a:ext cx="4500159" cy="4500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1" y="77638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6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1173192" y="1570008"/>
            <a:ext cx="1023092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292718" y="1939340"/>
            <a:ext cx="449156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O reforço é o elemento-chave na teoria S-R de Skinner. </a:t>
            </a:r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Um</a:t>
            </a:r>
            <a:r>
              <a:rPr lang="pt-BR" dirty="0"/>
              <a:t> reforço é qualquer coisa que fortaleça a resposta desejada. </a:t>
            </a:r>
            <a:endParaRPr lang="pt-BR" dirty="0" smtClean="0"/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Pode </a:t>
            </a:r>
            <a:r>
              <a:rPr lang="pt-BR" dirty="0"/>
              <a:t>ser um elogio verbal, uma boa nota, ou um sentimento de realização ou satisfação crescente. </a:t>
            </a:r>
            <a:endParaRPr lang="pt-BR" dirty="0" smtClean="0"/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A</a:t>
            </a:r>
            <a:r>
              <a:rPr lang="pt-BR" dirty="0"/>
              <a:t> teoria também cobre reforços negativos - uma ação que evita uma consequência indesejada.</a:t>
            </a:r>
            <a:endParaRPr lang="pt-BR" dirty="0" smtClean="0"/>
          </a:p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984"/>
          <a:stretch/>
        </p:blipFill>
        <p:spPr>
          <a:xfrm>
            <a:off x="5414012" y="139570"/>
            <a:ext cx="6619838" cy="573501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1" y="77638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2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112808" y="1595887"/>
            <a:ext cx="101988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6771736" y="1695822"/>
            <a:ext cx="4882551" cy="400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95251" y="2002978"/>
            <a:ext cx="6400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EGOISTA</a:t>
            </a:r>
            <a:r>
              <a:rPr lang="pt-BR" dirty="0" smtClean="0"/>
              <a:t> -: </a:t>
            </a:r>
          </a:p>
          <a:p>
            <a:pPr marL="342900" indent="-342900">
              <a:buAutoNum type="arabicPeriod"/>
            </a:pPr>
            <a:r>
              <a:rPr lang="pt-BR" dirty="0" smtClean="0"/>
              <a:t>mede o valor das coisas pelo ganho que estas lhe dão.</a:t>
            </a:r>
          </a:p>
          <a:p>
            <a:pPr marL="342900" indent="-342900">
              <a:buAutoNum type="arabicPeriod"/>
            </a:pPr>
            <a:r>
              <a:rPr lang="pt-BR" dirty="0" smtClean="0"/>
              <a:t> Olha só para </a:t>
            </a:r>
            <a:r>
              <a:rPr lang="pt-BR" dirty="0" err="1" smtClean="0"/>
              <a:t>sí</a:t>
            </a:r>
            <a:r>
              <a:rPr lang="pt-BR" dirty="0" smtClean="0"/>
              <a:t>. </a:t>
            </a:r>
          </a:p>
          <a:p>
            <a:pPr marL="342900" indent="-342900">
              <a:buAutoNum type="arabicPeriod"/>
            </a:pPr>
            <a:r>
              <a:rPr lang="pt-BR" dirty="0" smtClean="0"/>
              <a:t>Termina enjoado, saturado de tudo.</a:t>
            </a:r>
          </a:p>
          <a:p>
            <a:pPr marL="342900" indent="-342900">
              <a:buAutoNum type="arabicPeriod"/>
            </a:pPr>
            <a:r>
              <a:rPr lang="pt-BR" dirty="0" smtClean="0"/>
              <a:t>Os dias se tornam monótonos, iguais, sem sentido. </a:t>
            </a:r>
          </a:p>
          <a:p>
            <a:pPr marL="342900" indent="-342900">
              <a:buAutoNum type="arabicPeriod"/>
            </a:pPr>
            <a:endParaRPr lang="pt-BR" dirty="0"/>
          </a:p>
          <a:p>
            <a:r>
              <a:rPr lang="pt-BR" b="1" dirty="0" smtClean="0">
                <a:solidFill>
                  <a:srgbClr val="FF0000"/>
                </a:solidFill>
              </a:rPr>
              <a:t>ALTRUÍSTA</a:t>
            </a:r>
            <a:r>
              <a:rPr lang="pt-BR" dirty="0" smtClean="0"/>
              <a:t> -:</a:t>
            </a:r>
          </a:p>
          <a:p>
            <a:pPr marL="342900" indent="-342900">
              <a:buAutoNum type="arabicPeriod"/>
            </a:pPr>
            <a:r>
              <a:rPr lang="pt-BR" dirty="0" smtClean="0"/>
              <a:t>Mede o valor das coisas pelo ganho que os demais tiram.</a:t>
            </a:r>
          </a:p>
          <a:p>
            <a:pPr marL="342900" indent="-342900">
              <a:buAutoNum type="arabicPeriod"/>
            </a:pPr>
            <a:r>
              <a:rPr lang="pt-BR" dirty="0" smtClean="0"/>
              <a:t>Olha para os demais e procura ajudar a todos.</a:t>
            </a:r>
          </a:p>
          <a:p>
            <a:pPr marL="342900" indent="-342900">
              <a:buAutoNum type="arabicPeriod"/>
            </a:pPr>
            <a:r>
              <a:rPr lang="pt-BR" dirty="0" smtClean="0"/>
              <a:t>Sempre se sente bem e transmite paz para os demais</a:t>
            </a:r>
          </a:p>
          <a:p>
            <a:pPr marL="342900" indent="-342900">
              <a:buAutoNum type="arabicPeriod"/>
            </a:pPr>
            <a:r>
              <a:rPr lang="pt-BR" dirty="0" smtClean="0"/>
              <a:t>Seus dias são sempre diferentes e melhores.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128" y="1965219"/>
            <a:ext cx="5945347" cy="3515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1" y="77638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97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1155940" y="1552755"/>
            <a:ext cx="101015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6086339" y="2049702"/>
            <a:ext cx="59503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Em resumo, antes de tomarmos decisões que poderão decidir como será a nossa vida, temos que nos fazer as seguintes perguntas:</a:t>
            </a:r>
          </a:p>
          <a:p>
            <a:endParaRPr lang="pt-BR" dirty="0"/>
          </a:p>
          <a:p>
            <a:pPr marL="400050" indent="-400050">
              <a:buFont typeface="+mj-lt"/>
              <a:buAutoNum type="romanUcPeriod"/>
            </a:pPr>
            <a:r>
              <a:rPr lang="pt-BR" dirty="0" smtClean="0"/>
              <a:t>Por que faço as coisas?</a:t>
            </a:r>
          </a:p>
          <a:p>
            <a:pPr marL="400050" indent="-400050">
              <a:buFont typeface="+mj-lt"/>
              <a:buAutoNum type="romanUcPeriod"/>
            </a:pPr>
            <a:r>
              <a:rPr lang="pt-BR" dirty="0" smtClean="0"/>
              <a:t>O que me move a agir?</a:t>
            </a:r>
          </a:p>
          <a:p>
            <a:pPr marL="400050" indent="-400050">
              <a:buFont typeface="+mj-lt"/>
              <a:buAutoNum type="romanUcPeriod"/>
            </a:pPr>
            <a:r>
              <a:rPr lang="pt-BR" dirty="0" smtClean="0"/>
              <a:t>Aonde quero chegar?</a:t>
            </a:r>
          </a:p>
          <a:p>
            <a:pPr marL="400050" indent="-400050">
              <a:buFont typeface="+mj-lt"/>
              <a:buAutoNum type="romanUcPeriod"/>
            </a:pPr>
            <a:r>
              <a:rPr lang="pt-BR" dirty="0" smtClean="0"/>
              <a:t>Qual o motor, o ideal da minha vida?</a:t>
            </a:r>
          </a:p>
          <a:p>
            <a:pPr marL="400050" indent="-400050">
              <a:buFont typeface="+mj-lt"/>
              <a:buAutoNum type="romanUcPeriod"/>
            </a:pPr>
            <a:r>
              <a:rPr lang="pt-BR" dirty="0" smtClean="0"/>
              <a:t>O que inicia, dirige, mantém ou detém a minha conduta?</a:t>
            </a:r>
          </a:p>
          <a:p>
            <a:pPr marL="400050" indent="-400050">
              <a:buFont typeface="+mj-lt"/>
              <a:buAutoNum type="romanUcPeriod"/>
            </a:pPr>
            <a:r>
              <a:rPr lang="pt-BR" dirty="0" smtClean="0"/>
              <a:t>E o meu futuro? O que devo esperar dele?</a:t>
            </a:r>
            <a:endParaRPr lang="pt-BR" dirty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1" y="1737421"/>
            <a:ext cx="5704330" cy="3486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1" y="77638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5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t="1353" r="1449"/>
          <a:stretch/>
        </p:blipFill>
        <p:spPr>
          <a:xfrm>
            <a:off x="95251" y="1447047"/>
            <a:ext cx="5947358" cy="4608696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7134045" y="5347857"/>
            <a:ext cx="4781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atin typeface="Broadway" panose="04040905080B02020502" pitchFamily="82" charset="0"/>
              </a:rPr>
              <a:t>MOTIVO + AÇÃO</a:t>
            </a:r>
            <a:endParaRPr lang="pt-BR" sz="4000" dirty="0">
              <a:latin typeface="Broadway" panose="04040905080B02020502" pitchFamily="82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6042608" y="1535501"/>
            <a:ext cx="53133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2" name="Subtítulo 11">
            <a:extLst>
              <a:ext uri="{FF2B5EF4-FFF2-40B4-BE49-F238E27FC236}">
                <a16:creationId xmlns:a16="http://schemas.microsoft.com/office/drawing/2014/main" xmlns="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5595" y="146157"/>
            <a:ext cx="4178808" cy="1228953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pt-BR" sz="2400" b="1" dirty="0" smtClean="0">
                <a:solidFill>
                  <a:schemeClr val="tx1"/>
                </a:solidFill>
              </a:rPr>
              <a:t>A palavra Motivação vem do latim “MOTIVUS” , RELATIVO AO MOVIMENTO, COISA MÓVEL.</a:t>
            </a:r>
          </a:p>
          <a:p>
            <a:pPr rtl="0"/>
            <a:endParaRPr lang="pt-BR" b="1" dirty="0">
              <a:solidFill>
                <a:schemeClr val="tx1"/>
              </a:solidFill>
            </a:endParaRPr>
          </a:p>
          <a:p>
            <a:pPr rtl="0"/>
            <a:r>
              <a:rPr lang="pt-BR" sz="2400" b="1" dirty="0" smtClean="0">
                <a:solidFill>
                  <a:schemeClr val="tx1"/>
                </a:solidFill>
              </a:rPr>
              <a:t>A motivação faz com que os indivíduos permaneçam focados até atingir sua meta ou objetivo.</a:t>
            </a:r>
          </a:p>
          <a:p>
            <a:pPr rtl="0"/>
            <a:r>
              <a:rPr lang="pt-BR" sz="2400" b="1" dirty="0" smtClean="0">
                <a:solidFill>
                  <a:schemeClr val="tx1"/>
                </a:solidFill>
              </a:rPr>
              <a:t>O comportamento da motivação pode considerar desejos, sonhos, vontade, esperança, etc.</a:t>
            </a:r>
            <a:endParaRPr lang="pt-BR" sz="2400" b="1" dirty="0">
              <a:solidFill>
                <a:schemeClr val="tx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1" y="77638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8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1155940" y="1552755"/>
            <a:ext cx="101015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1" y="1166387"/>
            <a:ext cx="7382905" cy="480127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924" y="203454"/>
            <a:ext cx="45720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1" y="77638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32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1155940" y="1552755"/>
            <a:ext cx="101015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5827"/>
            <a:ext cx="6254151" cy="418205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980" y="996350"/>
            <a:ext cx="5710254" cy="4641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1" y="77638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15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 descr="Um grupo de pessoas sentadas em uma mesa de madeira&#10;">
            <a:extLst>
              <a:ext uri="{FF2B5EF4-FFF2-40B4-BE49-F238E27FC236}">
                <a16:creationId xmlns:a16="http://schemas.microsoft.com/office/drawing/2014/main" xmlns="" id="{D48306FF-9A46-43AC-BC11-DE5D9F2D18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" r="17"/>
          <a:stretch/>
        </p:blipFill>
        <p:spPr>
          <a:xfrm>
            <a:off x="0" y="-1"/>
            <a:ext cx="12192000" cy="6858000"/>
          </a:xfrm>
        </p:spPr>
      </p:pic>
      <p:grpSp>
        <p:nvGrpSpPr>
          <p:cNvPr id="154" name="Grupo 153" descr="elemento decorativo">
            <a:extLst>
              <a:ext uri="{FF2B5EF4-FFF2-40B4-BE49-F238E27FC236}">
                <a16:creationId xmlns:a16="http://schemas.microsoft.com/office/drawing/2014/main" xmlns="" id="{FF17C705-3351-4B11-BD28-D0CACC12D311}"/>
              </a:ext>
            </a:extLst>
          </p:cNvPr>
          <p:cNvGrpSpPr/>
          <p:nvPr/>
        </p:nvGrpSpPr>
        <p:grpSpPr>
          <a:xfrm>
            <a:off x="822755" y="2930325"/>
            <a:ext cx="469807" cy="79404"/>
            <a:chOff x="9330846" y="5054600"/>
            <a:chExt cx="676275" cy="114300"/>
          </a:xfrm>
          <a:solidFill>
            <a:schemeClr val="bg1"/>
          </a:solidFill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xmlns="" id="{925FEBFE-A26D-4E0B-B884-7E186CD878E5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xmlns="" id="{2A24665D-D5CF-4F18-A88A-8E4471800E8D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xmlns="" id="{39F2203F-31BF-4705-AC57-E197602982AA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xmlns="" id="{D4734E32-080E-49F2-89F3-16F0DBB5D130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/>
            </a:p>
          </p:txBody>
        </p:sp>
      </p:grpSp>
      <p:grpSp>
        <p:nvGrpSpPr>
          <p:cNvPr id="7" name="Grupo 6" descr="elemento decorativo">
            <a:extLst>
              <a:ext uri="{FF2B5EF4-FFF2-40B4-BE49-F238E27FC236}">
                <a16:creationId xmlns:a16="http://schemas.microsoft.com/office/drawing/2014/main" xmlns="" id="{F5325EDA-7343-463C-83EC-5D799E8B8195}"/>
              </a:ext>
            </a:extLst>
          </p:cNvPr>
          <p:cNvGrpSpPr/>
          <p:nvPr/>
        </p:nvGrpSpPr>
        <p:grpSpPr>
          <a:xfrm>
            <a:off x="9621169" y="0"/>
            <a:ext cx="2570831" cy="6858001"/>
            <a:chOff x="9621170" y="0"/>
            <a:chExt cx="2570831" cy="6858001"/>
          </a:xfrm>
        </p:grpSpPr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xmlns="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pt-BR"/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xmlns="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pt-BR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xmlns="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pt-BR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xmlns="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accent1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pt-BR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xmlns="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accent1">
                <a:lumMod val="7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pt-BR"/>
            </a:p>
          </p:txBody>
        </p:sp>
      </p:grpSp>
      <p:sp>
        <p:nvSpPr>
          <p:cNvPr id="33" name="Forma livre: Forma 9">
            <a:extLst>
              <a:ext uri="{FF2B5EF4-FFF2-40B4-BE49-F238E27FC236}">
                <a16:creationId xmlns:a16="http://schemas.microsoft.com/office/drawing/2014/main" xmlns="" id="{E531D018-EFA3-4346-AB80-7CE436393D9E}"/>
              </a:ext>
            </a:extLst>
          </p:cNvPr>
          <p:cNvSpPr/>
          <p:nvPr/>
        </p:nvSpPr>
        <p:spPr>
          <a:xfrm>
            <a:off x="1693925" y="2167340"/>
            <a:ext cx="7346558" cy="2862322"/>
          </a:xfrm>
          <a:custGeom>
            <a:avLst/>
            <a:gdLst>
              <a:gd name="connsiteX0" fmla="*/ 0 w 7833208"/>
              <a:gd name="connsiteY0" fmla="*/ 0 h 2547440"/>
              <a:gd name="connsiteX1" fmla="*/ 7833208 w 7833208"/>
              <a:gd name="connsiteY1" fmla="*/ 0 h 2547440"/>
              <a:gd name="connsiteX2" fmla="*/ 7135846 w 7833208"/>
              <a:gd name="connsiteY2" fmla="*/ 2547440 h 2547440"/>
              <a:gd name="connsiteX3" fmla="*/ 0 w 7833208"/>
              <a:gd name="connsiteY3" fmla="*/ 2547440 h 254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3208" h="2547440">
                <a:moveTo>
                  <a:pt x="0" y="0"/>
                </a:moveTo>
                <a:lnTo>
                  <a:pt x="7833208" y="0"/>
                </a:lnTo>
                <a:lnTo>
                  <a:pt x="7135846" y="2547440"/>
                </a:lnTo>
                <a:lnTo>
                  <a:pt x="0" y="254744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866036" y="2444339"/>
            <a:ext cx="63108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A Chefia ou Gerência é responsável por proporcionar um ambiente de trabalho que promova a motivação </a:t>
            </a:r>
            <a:r>
              <a:rPr lang="pt-BR" dirty="0" smtClean="0"/>
              <a:t>autossustentada </a:t>
            </a:r>
            <a:r>
              <a:rPr lang="pt-BR" dirty="0" smtClean="0"/>
              <a:t>na organização como um todo.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A automotivação é e será sempre a força motivacional mais poderosa que existe. Libera a energia emocional latente contida em todos nós, e tem o potencial de energizar o desempenho humano extraordinário.</a:t>
            </a:r>
            <a:endParaRPr lang="pt-BR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9892" y="147981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00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1155940" y="1552755"/>
            <a:ext cx="101015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b="9331"/>
          <a:stretch/>
        </p:blipFill>
        <p:spPr>
          <a:xfrm>
            <a:off x="172528" y="1299794"/>
            <a:ext cx="6889630" cy="444260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7459" r="15182"/>
          <a:stretch/>
        </p:blipFill>
        <p:spPr>
          <a:xfrm>
            <a:off x="7226060" y="1672721"/>
            <a:ext cx="4727276" cy="369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1" y="77638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18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1155940" y="1552755"/>
            <a:ext cx="101015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80" y="1552755"/>
            <a:ext cx="6879811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7427343" y="1789927"/>
            <a:ext cx="372906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Finalizando ... “ Se todos nós fizéssemos as coisas que realmente somos capazes de fazer, literalmente nos espantaríamos “.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 smtClean="0"/>
              <a:t>- Thomas Edison</a:t>
            </a:r>
          </a:p>
          <a:p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1" y="77638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73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xmlns="" id="{B88939B0-5B9A-4423-AFD1-CF6B22268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841" y="2674550"/>
            <a:ext cx="2834640" cy="2509926"/>
          </a:xfrm>
        </p:spPr>
        <p:txBody>
          <a:bodyPr rtlCol="0"/>
          <a:lstStyle/>
          <a:p>
            <a:pPr algn="ctr" rtl="0"/>
            <a:r>
              <a:rPr lang="pt-BR" sz="2400" b="1" noProof="1" smtClean="0"/>
              <a:t>Pessoas motivadas tornam-se mais produtivas, trabalhando com maior satisfação, produzindo efeitos multiplicadores.</a:t>
            </a:r>
            <a:endParaRPr lang="pt-BR" sz="2400" b="1" noProof="1"/>
          </a:p>
        </p:txBody>
      </p:sp>
      <p:pic>
        <p:nvPicPr>
          <p:cNvPr id="35" name="Espaço Reservado para Conteúdo 34" descr="Livro aberto">
            <a:extLst>
              <a:ext uri="{FF2B5EF4-FFF2-40B4-BE49-F238E27FC236}">
                <a16:creationId xmlns:a16="http://schemas.microsoft.com/office/drawing/2014/main" xmlns="" id="{56174A3F-A7B3-40BE-88BD-1796890E4B4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7134" y="1993852"/>
            <a:ext cx="548640" cy="548640"/>
          </a:xfrm>
        </p:spPr>
      </p:pic>
      <p:pic>
        <p:nvPicPr>
          <p:cNvPr id="36" name="Espaço Reservado para Conteúdo 35" descr="Medalha">
            <a:extLst>
              <a:ext uri="{FF2B5EF4-FFF2-40B4-BE49-F238E27FC236}">
                <a16:creationId xmlns:a16="http://schemas.microsoft.com/office/drawing/2014/main" xmlns="" id="{A960174C-A9DE-472D-BF1C-B13108BD70B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84687" y="1993852"/>
            <a:ext cx="548640" cy="548640"/>
          </a:xfrm>
        </p:spPr>
      </p:pic>
      <p:sp>
        <p:nvSpPr>
          <p:cNvPr id="44" name="Espaço Reservado para o Número do Slide 5">
            <a:extLst>
              <a:ext uri="{FF2B5EF4-FFF2-40B4-BE49-F238E27FC236}">
                <a16:creationId xmlns:a16="http://schemas.microsoft.com/office/drawing/2014/main" xmlns="" id="{11457662-C1A5-4B93-8E30-88025E27C462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pt-BR" sz="1200" noProof="1" dirty="0" smtClean="0">
                <a:solidFill>
                  <a:schemeClr val="bg1"/>
                </a:solidFill>
              </a:rPr>
              <a:pPr algn="ctr" rtl="0"/>
              <a:t>3</a:t>
            </a:fld>
            <a:endParaRPr lang="pt-BR" sz="1200" noProof="1">
              <a:solidFill>
                <a:schemeClr val="bg1"/>
              </a:solidFill>
            </a:endParaRPr>
          </a:p>
        </p:txBody>
      </p:sp>
      <p:sp>
        <p:nvSpPr>
          <p:cNvPr id="24" name="Espaço Reservado para Texto 23">
            <a:extLst>
              <a:ext uri="{FF2B5EF4-FFF2-40B4-BE49-F238E27FC236}">
                <a16:creationId xmlns:a16="http://schemas.microsoft.com/office/drawing/2014/main" xmlns="" id="{C3930A4E-1302-4AC9-86A3-C4E8AF186E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5098" y="2679665"/>
            <a:ext cx="2639657" cy="2297778"/>
          </a:xfrm>
        </p:spPr>
        <p:txBody>
          <a:bodyPr rtlCol="0"/>
          <a:lstStyle/>
          <a:p>
            <a:pPr algn="ctr"/>
            <a:r>
              <a:rPr lang="pt-BR" sz="2400" b="1" noProof="1" smtClean="0"/>
              <a:t>Despertá-las,  mantê-las e canalizá-las para os objetivos da organização, tem sido preocupação constante dos administradores.</a:t>
            </a:r>
            <a:endParaRPr lang="pt-BR" sz="2400" noProof="1"/>
          </a:p>
        </p:txBody>
      </p:sp>
      <p:sp>
        <p:nvSpPr>
          <p:cNvPr id="3" name="CaixaDeTexto 2"/>
          <p:cNvSpPr txBox="1"/>
          <p:nvPr/>
        </p:nvSpPr>
        <p:spPr>
          <a:xfrm>
            <a:off x="1173192" y="1613140"/>
            <a:ext cx="10239555" cy="3680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1019" y="1224952"/>
            <a:ext cx="5890681" cy="4362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51" y="77638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2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 descr="elemento decorativo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17" name="Espaço Reservado para o Número do Slide 5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pt-BR" sz="1200" smtClean="0">
                <a:solidFill>
                  <a:schemeClr val="bg1"/>
                </a:solidFill>
              </a:rPr>
              <a:pPr algn="ctr" rtl="0"/>
              <a:t>4</a:t>
            </a:fld>
            <a:endParaRPr lang="pt-BR" sz="1200">
              <a:solidFill>
                <a:schemeClr val="bg1"/>
              </a:solidFill>
            </a:endParaRPr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xmlns="" id="{B88939B0-5B9A-4423-AFD1-CF6B22268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2356" y="2106637"/>
            <a:ext cx="4614264" cy="3368675"/>
          </a:xfrm>
        </p:spPr>
        <p:txBody>
          <a:bodyPr rtlCol="0"/>
          <a:lstStyle/>
          <a:p>
            <a:pPr rtl="0"/>
            <a:r>
              <a:rPr lang="pt-BR" sz="2000" b="1" i="1" dirty="0" smtClean="0"/>
              <a:t>CAUSAS DA DESMOTIVAÇÃO</a:t>
            </a:r>
          </a:p>
          <a:p>
            <a:pPr marL="285750" indent="-285750" rtl="0">
              <a:buFont typeface="Wingdings" panose="05000000000000000000" pitchFamily="2" charset="2"/>
              <a:buChar char="q"/>
            </a:pPr>
            <a:r>
              <a:rPr lang="pt-BR" sz="2000" dirty="0" smtClean="0"/>
              <a:t>Problemas familiares</a:t>
            </a:r>
          </a:p>
          <a:p>
            <a:pPr marL="285750" indent="-285750" rtl="0">
              <a:buFont typeface="Wingdings" panose="05000000000000000000" pitchFamily="2" charset="2"/>
              <a:buChar char="q"/>
            </a:pPr>
            <a:r>
              <a:rPr lang="pt-BR" sz="2000" dirty="0" smtClean="0"/>
              <a:t>Isolamento do grupo de trabalho</a:t>
            </a:r>
          </a:p>
          <a:p>
            <a:pPr marL="285750" indent="-285750" rtl="0">
              <a:buFont typeface="Wingdings" panose="05000000000000000000" pitchFamily="2" charset="2"/>
              <a:buChar char="q"/>
            </a:pPr>
            <a:r>
              <a:rPr lang="pt-BR" sz="2000" dirty="0" smtClean="0"/>
              <a:t>Problemas de saúde</a:t>
            </a:r>
          </a:p>
          <a:p>
            <a:pPr marL="285750" indent="-285750" rtl="0">
              <a:buFont typeface="Wingdings" panose="05000000000000000000" pitchFamily="2" charset="2"/>
              <a:buChar char="q"/>
            </a:pPr>
            <a:r>
              <a:rPr lang="pt-BR" sz="2000" dirty="0" smtClean="0"/>
              <a:t>Baixa produtividade</a:t>
            </a:r>
          </a:p>
          <a:p>
            <a:pPr marL="285750" indent="-285750" rtl="0">
              <a:buFont typeface="Wingdings" panose="05000000000000000000" pitchFamily="2" charset="2"/>
              <a:buChar char="q"/>
            </a:pPr>
            <a:r>
              <a:rPr lang="pt-BR" sz="2000" dirty="0" smtClean="0"/>
              <a:t>Desentendimentos com colegas</a:t>
            </a:r>
          </a:p>
          <a:p>
            <a:pPr marL="285750" indent="-285750" rtl="0">
              <a:buFont typeface="Wingdings" panose="05000000000000000000" pitchFamily="2" charset="2"/>
              <a:buChar char="q"/>
            </a:pPr>
            <a:r>
              <a:rPr lang="pt-BR" sz="2000" dirty="0" smtClean="0"/>
              <a:t>Não aceitação da tarefa ou atividade</a:t>
            </a:r>
          </a:p>
          <a:p>
            <a:pPr marL="285750" indent="-285750" rtl="0">
              <a:buFont typeface="Wingdings" panose="05000000000000000000" pitchFamily="2" charset="2"/>
              <a:buChar char="q"/>
            </a:pPr>
            <a:r>
              <a:rPr lang="pt-BR" sz="2000" dirty="0" smtClean="0"/>
              <a:t>Relacionamento com a chefia </a:t>
            </a:r>
            <a:endParaRPr lang="pt-BR" sz="20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488" y="1108484"/>
            <a:ext cx="5829300" cy="4997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aixaDeTexto 11"/>
          <p:cNvSpPr txBox="1"/>
          <p:nvPr/>
        </p:nvSpPr>
        <p:spPr>
          <a:xfrm>
            <a:off x="1104181" y="1621766"/>
            <a:ext cx="57538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35" name="Espaço Reservado para Conteúdo 34" descr="Livro aberto">
            <a:extLst>
              <a:ext uri="{FF2B5EF4-FFF2-40B4-BE49-F238E27FC236}">
                <a16:creationId xmlns:a16="http://schemas.microsoft.com/office/drawing/2014/main" xmlns="" id="{56174A3F-A7B3-40BE-88BD-1796890E4B4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114176" y="1347446"/>
            <a:ext cx="548640" cy="548640"/>
          </a:xfr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51" y="77638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2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043796" y="1595887"/>
            <a:ext cx="1025680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b="7296"/>
          <a:stretch/>
        </p:blipFill>
        <p:spPr>
          <a:xfrm>
            <a:off x="170865" y="1242252"/>
            <a:ext cx="6570678" cy="460390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020" y="1440612"/>
            <a:ext cx="5416393" cy="4207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1" y="77638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671" y="238125"/>
            <a:ext cx="7216355" cy="5938388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259153" y="1622269"/>
            <a:ext cx="4744168" cy="3477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b="1" noProof="1" smtClean="0"/>
              <a:t>Todos os seres humanos possuem necessidades a serem supridas ao longo </a:t>
            </a:r>
          </a:p>
          <a:p>
            <a:pPr algn="ctr"/>
            <a:r>
              <a:rPr lang="pt-BR" sz="2000" b="1" noProof="1" smtClean="0"/>
              <a:t>da vida. </a:t>
            </a:r>
          </a:p>
          <a:p>
            <a:pPr algn="ctr"/>
            <a:endParaRPr lang="pt-BR" sz="2000" b="1" noProof="1"/>
          </a:p>
          <a:p>
            <a:pPr algn="ctr"/>
            <a:r>
              <a:rPr lang="pt-BR" sz="2000" b="1" noProof="1" smtClean="0"/>
              <a:t>Apenas 5% dos seres humanos se sentem realizados plenamente com sua vida.</a:t>
            </a:r>
          </a:p>
          <a:p>
            <a:pPr algn="ctr"/>
            <a:endParaRPr lang="pt-BR" sz="2000" b="1" noProof="1"/>
          </a:p>
          <a:p>
            <a:pPr algn="ctr"/>
            <a:r>
              <a:rPr lang="pt-BR" sz="2000" b="1" noProof="1" smtClean="0"/>
              <a:t>Os outros 95% passam a vida toda procurando algo, tentando ser felizes,</a:t>
            </a:r>
          </a:p>
          <a:p>
            <a:pPr algn="ctr"/>
            <a:r>
              <a:rPr lang="pt-BR" sz="2000" b="1" noProof="1" smtClean="0"/>
              <a:t> na esperança de se realizarem </a:t>
            </a:r>
          </a:p>
          <a:p>
            <a:pPr algn="ctr"/>
            <a:r>
              <a:rPr lang="pt-BR" sz="2000" b="1" noProof="1" smtClean="0"/>
              <a:t>por completo.</a:t>
            </a:r>
            <a:endParaRPr lang="pt-BR" sz="2000" b="1" noProof="1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1" y="77638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1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o Número do Slide 5">
            <a:extLst>
              <a:ext uri="{FF2B5EF4-FFF2-40B4-BE49-F238E27FC236}">
                <a16:creationId xmlns:a16="http://schemas.microsoft.com/office/drawing/2014/main" xmlns="" id="{DB02A950-05E3-4691-9BC9-47B314EEA71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pt-BR" sz="1200" smtClean="0">
                <a:solidFill>
                  <a:schemeClr val="bg1"/>
                </a:solidFill>
              </a:rPr>
              <a:pPr algn="ctr" rtl="0"/>
              <a:t>7</a:t>
            </a:fld>
            <a:endParaRPr lang="pt-BR" sz="1200">
              <a:solidFill>
                <a:schemeClr val="bg1"/>
              </a:solidFill>
            </a:endParaRPr>
          </a:p>
        </p:txBody>
      </p:sp>
      <p:pic>
        <p:nvPicPr>
          <p:cNvPr id="83" name="Espaço Reservado para Conteúdo 82" descr="Sino">
            <a:extLst>
              <a:ext uri="{FF2B5EF4-FFF2-40B4-BE49-F238E27FC236}">
                <a16:creationId xmlns:a16="http://schemas.microsoft.com/office/drawing/2014/main" xmlns="" id="{604095CF-E62F-46A4-A86C-5F465AE6E23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/>
      </p:pic>
      <p:pic>
        <p:nvPicPr>
          <p:cNvPr id="95" name="Espaço Reservado para Conteúdo 94" descr="Microscópio">
            <a:extLst>
              <a:ext uri="{FF2B5EF4-FFF2-40B4-BE49-F238E27FC236}">
                <a16:creationId xmlns:a16="http://schemas.microsoft.com/office/drawing/2014/main" xmlns="" id="{96991F60-484C-4906-ADB8-676435D3D6E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803775" y="1981993"/>
            <a:ext cx="547688" cy="547688"/>
          </a:xfrm>
        </p:spPr>
      </p:pic>
      <p:pic>
        <p:nvPicPr>
          <p:cNvPr id="97" name="Espaço Reservado para Conteúdo 96" descr="Lápis">
            <a:extLst>
              <a:ext uri="{FF2B5EF4-FFF2-40B4-BE49-F238E27FC236}">
                <a16:creationId xmlns:a16="http://schemas.microsoft.com/office/drawing/2014/main" xmlns="" id="{40D9C27B-A51D-4036-B3F9-56081BD60AB9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/>
      </p:pic>
      <p:sp>
        <p:nvSpPr>
          <p:cNvPr id="12" name="CaixaDeTexto 11"/>
          <p:cNvSpPr txBox="1"/>
          <p:nvPr/>
        </p:nvSpPr>
        <p:spPr>
          <a:xfrm>
            <a:off x="1112808" y="1630392"/>
            <a:ext cx="1023955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4" name="Retângulo 33"/>
          <p:cNvSpPr/>
          <p:nvPr/>
        </p:nvSpPr>
        <p:spPr>
          <a:xfrm>
            <a:off x="345489" y="1295698"/>
            <a:ext cx="3872900" cy="4893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A falta de motivação muitas vezes está relacionada </a:t>
            </a:r>
            <a:r>
              <a:rPr lang="pt-BR" sz="2400" dirty="0" smtClean="0"/>
              <a:t>em  </a:t>
            </a:r>
            <a:r>
              <a:rPr lang="pt-BR" sz="2400" dirty="0"/>
              <a:t>como lidamos com nossas emoções, principalmente quando as coisas não saem como o esperado</a:t>
            </a:r>
            <a:r>
              <a:rPr lang="pt-BR" sz="2400" dirty="0" smtClean="0"/>
              <a:t>.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 smtClean="0"/>
              <a:t> </a:t>
            </a:r>
            <a:r>
              <a:rPr lang="pt-BR" sz="2400" dirty="0"/>
              <a:t>E ela pode desencadear diversos outros problemas, como o estresse crônico, depressão, baixa autoestima, angústia, procrastinação, entre outros.</a:t>
            </a:r>
            <a:endParaRPr lang="pt-BR" sz="2400" b="1" noProof="1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7681" y="1407841"/>
            <a:ext cx="7319009" cy="4118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251" y="77638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1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40" y="1320561"/>
            <a:ext cx="6190082" cy="4899084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6211019" y="1570008"/>
            <a:ext cx="523228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892" y="127606"/>
            <a:ext cx="4062142" cy="587269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1" y="77638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2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 descr="Dois meninos olhando pelo lado de uma ponte.">
            <a:extLst>
              <a:ext uri="{FF2B5EF4-FFF2-40B4-BE49-F238E27FC236}">
                <a16:creationId xmlns:a16="http://schemas.microsoft.com/office/drawing/2014/main" xmlns="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1" name="Espaço Reservado para Texto 30">
            <a:extLst>
              <a:ext uri="{FF2B5EF4-FFF2-40B4-BE49-F238E27FC236}">
                <a16:creationId xmlns:a16="http://schemas.microsoft.com/office/drawing/2014/main" xmlns="" id="{A7DE1A1C-1BA0-439B-99B1-C80C5806DE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657" y="1754552"/>
            <a:ext cx="2683961" cy="4128663"/>
          </a:xfrm>
        </p:spPr>
        <p:txBody>
          <a:bodyPr rtlCol="0"/>
          <a:lstStyle/>
          <a:p>
            <a:pPr algn="ctr" rtl="0">
              <a:buFont typeface="Wingdings" panose="05000000000000000000" pitchFamily="2" charset="2"/>
              <a:buChar char="Ø"/>
            </a:pPr>
            <a:r>
              <a:rPr lang="pt-BR" sz="1800" dirty="0" smtClean="0"/>
              <a:t>A nova geração de trabalhadores é dedicada mais a si mesmo e menos à organização.</a:t>
            </a:r>
          </a:p>
          <a:p>
            <a:pPr algn="ctr" rtl="0">
              <a:buFont typeface="Wingdings" panose="05000000000000000000" pitchFamily="2" charset="2"/>
              <a:buChar char="Ø"/>
            </a:pPr>
            <a:r>
              <a:rPr lang="pt-BR" sz="1800" dirty="0" smtClean="0"/>
              <a:t>Eles também tem expectativas mais elevadas em relação a que o trabalho pode e deve ser.</a:t>
            </a:r>
          </a:p>
          <a:p>
            <a:pPr algn="ctr" rtl="0">
              <a:buFont typeface="Wingdings" panose="05000000000000000000" pitchFamily="2" charset="2"/>
              <a:buChar char="Ø"/>
            </a:pPr>
            <a:r>
              <a:rPr lang="pt-BR" sz="1800" dirty="0" smtClean="0"/>
              <a:t>A nova geração de trabalhadores quer que seu trabalho seja agradável, estimulante e desafiador e não uma espécie de agonia, de pesadelo.</a:t>
            </a:r>
          </a:p>
          <a:p>
            <a:pPr rtl="0">
              <a:buFont typeface="Wingdings" panose="05000000000000000000" pitchFamily="2" charset="2"/>
              <a:buChar char="Ø"/>
            </a:pPr>
            <a:endParaRPr lang="pt-BR" sz="1800" dirty="0" smtClean="0"/>
          </a:p>
          <a:p>
            <a:pPr rtl="0">
              <a:buFont typeface="Wingdings" panose="05000000000000000000" pitchFamily="2" charset="2"/>
              <a:buChar char="Ø"/>
            </a:pPr>
            <a:endParaRPr lang="pt-BR" dirty="0" smtClean="0"/>
          </a:p>
          <a:p>
            <a:pPr rtl="0">
              <a:buFont typeface="Wingdings" panose="05000000000000000000" pitchFamily="2" charset="2"/>
              <a:buChar char="q"/>
            </a:pPr>
            <a:endParaRPr lang="pt-BR" dirty="0"/>
          </a:p>
          <a:p>
            <a:pPr rtl="0"/>
            <a:endParaRPr lang="pt-BR" dirty="0"/>
          </a:p>
          <a:p>
            <a:pPr rtl="0"/>
            <a:endParaRPr lang="pt-BR" dirty="0"/>
          </a:p>
        </p:txBody>
      </p:sp>
      <p:pic>
        <p:nvPicPr>
          <p:cNvPr id="40" name="Espaço Reservado para Conteúdo 79" descr="Livro aberto">
            <a:extLst>
              <a:ext uri="{FF2B5EF4-FFF2-40B4-BE49-F238E27FC236}">
                <a16:creationId xmlns:a16="http://schemas.microsoft.com/office/drawing/2014/main" xmlns="" id="{C997398D-3BA0-47F4-93CE-55576CE45E2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72317" y="1154673"/>
            <a:ext cx="548640" cy="548640"/>
          </a:xfrm>
        </p:spPr>
      </p:pic>
      <p:sp>
        <p:nvSpPr>
          <p:cNvPr id="21" name="Espaço Reservado para Texto 30">
            <a:extLst>
              <a:ext uri="{FF2B5EF4-FFF2-40B4-BE49-F238E27FC236}">
                <a16:creationId xmlns:a16="http://schemas.microsoft.com/office/drawing/2014/main" xmlns="" id="{A7DE1A1C-1BA0-439B-99B1-C80C5806DEFB}"/>
              </a:ext>
            </a:extLst>
          </p:cNvPr>
          <p:cNvSpPr txBox="1">
            <a:spLocks/>
          </p:cNvSpPr>
          <p:nvPr/>
        </p:nvSpPr>
        <p:spPr>
          <a:xfrm>
            <a:off x="9307759" y="1981083"/>
            <a:ext cx="2683961" cy="180591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wrap="square" lIns="0" tIns="45720" rIns="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lang="en-US" sz="1400" kern="12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800" dirty="0" smtClean="0"/>
              <a:t>PRIORIDADES ATUAIS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1800" dirty="0" smtClean="0"/>
              <a:t>1º -  FAMILIA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1800" dirty="0" smtClean="0"/>
              <a:t>2º -  LAZER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1800" dirty="0" smtClean="0"/>
              <a:t>3º -  TRABALHO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1800" dirty="0" smtClean="0"/>
          </a:p>
          <a:p>
            <a:pPr>
              <a:buFont typeface="Wingdings" panose="05000000000000000000" pitchFamily="2" charset="2"/>
              <a:buChar char="Ø"/>
            </a:pPr>
            <a:endParaRPr lang="pt-BR" sz="1800" dirty="0" smtClean="0"/>
          </a:p>
          <a:p>
            <a:pPr>
              <a:buFont typeface="Wingdings" panose="05000000000000000000" pitchFamily="2" charset="2"/>
              <a:buChar char="Ø"/>
            </a:pPr>
            <a:endParaRPr lang="pt-BR" dirty="0" smtClean="0"/>
          </a:p>
          <a:p>
            <a:pPr>
              <a:buFont typeface="Wingdings" panose="05000000000000000000" pitchFamily="2" charset="2"/>
              <a:buChar char="q"/>
            </a:pPr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51" y="77638"/>
            <a:ext cx="2346386" cy="7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941CEA3-A3B3-4568-9E84-C4619CC82D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4148EB-7DAD-48FA-A275-D42F48043C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49A191-EC8C-4AA6-9C64-D32B5F047436}">
  <ds:schemaRefs>
    <ds:schemaRef ds:uri="http://schemas.openxmlformats.org/package/2006/metadata/core-properties"/>
    <ds:schemaRef ds:uri="fb0879af-3eba-417a-a55a-ffe6dcd6ca77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6dc4bcd6-49db-4c07-9060-8acfc67cef9f"/>
    <ds:schemaRef ds:uri="http://schemas.microsoft.com/sharepoint/v3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649</Words>
  <Application>Microsoft Office PowerPoint</Application>
  <PresentationFormat>Widescreen</PresentationFormat>
  <Paragraphs>127</Paragraphs>
  <Slides>24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1" baseType="lpstr">
      <vt:lpstr>Arial</vt:lpstr>
      <vt:lpstr>Broadway</vt:lpstr>
      <vt:lpstr>Calibri</vt:lpstr>
      <vt:lpstr>Calibri Light</vt:lpstr>
      <vt:lpstr>Corbel</vt:lpstr>
      <vt:lpstr>Wingdings</vt:lpstr>
      <vt:lpstr>Retrospectiva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TEORIA DOS DOIS FATORES DE HERZBERGELIT. </vt:lpstr>
      <vt:lpstr>FATORES MOTIVACIONAIS </vt:lpstr>
      <vt:lpstr>FATORES DESMOTIVACIONAIS </vt:lpstr>
      <vt:lpstr>Apresentação do PowerPoint</vt:lpstr>
      <vt:lpstr>Apresentação do PowerPoint</vt:lpstr>
      <vt:lpstr>MOTIVE - 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2025-01-22T11:13:44Z</dcterms:created>
  <dcterms:modified xsi:type="dcterms:W3CDTF">2025-02-10T12:57:16Z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