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2" r:id="rId1"/>
  </p:sldMasterIdLst>
  <p:sldIdLst>
    <p:sldId id="256" r:id="rId2"/>
    <p:sldId id="273" r:id="rId3"/>
    <p:sldId id="274" r:id="rId4"/>
    <p:sldId id="275" r:id="rId5"/>
    <p:sldId id="276" r:id="rId6"/>
    <p:sldId id="257" r:id="rId7"/>
    <p:sldId id="258" r:id="rId8"/>
    <p:sldId id="260" r:id="rId9"/>
    <p:sldId id="259" r:id="rId10"/>
    <p:sldId id="261" r:id="rId11"/>
    <p:sldId id="262" r:id="rId12"/>
    <p:sldId id="263" r:id="rId13"/>
    <p:sldId id="264" r:id="rId14"/>
    <p:sldId id="270" r:id="rId15"/>
    <p:sldId id="265" r:id="rId16"/>
    <p:sldId id="266" r:id="rId17"/>
    <p:sldId id="267" r:id="rId18"/>
    <p:sldId id="269" r:id="rId19"/>
    <p:sldId id="268" r:id="rId20"/>
    <p:sldId id="271" r:id="rId21"/>
    <p:sldId id="272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457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800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0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041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571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471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812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532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126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732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740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6747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97" y="693981"/>
            <a:ext cx="2378340" cy="1040815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435551" y="2307364"/>
            <a:ext cx="1871529" cy="4101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812" y="591432"/>
            <a:ext cx="4133580" cy="121159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7503" y="5058163"/>
            <a:ext cx="1206318" cy="12725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CaixaDeTexto 9"/>
          <p:cNvSpPr txBox="1"/>
          <p:nvPr/>
        </p:nvSpPr>
        <p:spPr>
          <a:xfrm>
            <a:off x="230736" y="2921423"/>
            <a:ext cx="11682101" cy="20522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/>
          <a:srcRect l="-1246" t="28310" r="1246" b="35554"/>
          <a:stretch/>
        </p:blipFill>
        <p:spPr>
          <a:xfrm>
            <a:off x="2300598" y="2307364"/>
            <a:ext cx="7542376" cy="2478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CaixaDeTexto 11"/>
          <p:cNvSpPr txBox="1"/>
          <p:nvPr/>
        </p:nvSpPr>
        <p:spPr>
          <a:xfrm>
            <a:off x="1504060" y="1504060"/>
            <a:ext cx="10767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340" y="2512463"/>
            <a:ext cx="1914258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3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6" y="424399"/>
            <a:ext cx="5435170" cy="159310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315" y="1894856"/>
            <a:ext cx="1002484" cy="480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/>
          <a:srcRect l="8801" t="18590" r="9291" b="21026"/>
          <a:stretch/>
        </p:blipFill>
        <p:spPr>
          <a:xfrm>
            <a:off x="10612315" y="680683"/>
            <a:ext cx="1046285" cy="1080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5"/>
          <a:srcRect b="12523"/>
          <a:stretch/>
        </p:blipFill>
        <p:spPr>
          <a:xfrm>
            <a:off x="474361" y="1816336"/>
            <a:ext cx="9164329" cy="504166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6896" y="3251694"/>
            <a:ext cx="1797903" cy="253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34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6" y="424399"/>
            <a:ext cx="5435170" cy="159310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315" y="1894856"/>
            <a:ext cx="1002484" cy="480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/>
          <a:srcRect l="8801" t="18590" r="9291" b="21026"/>
          <a:stretch/>
        </p:blipFill>
        <p:spPr>
          <a:xfrm>
            <a:off x="10612315" y="680683"/>
            <a:ext cx="1046285" cy="1080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5"/>
          <a:srcRect l="3717"/>
          <a:stretch/>
        </p:blipFill>
        <p:spPr>
          <a:xfrm>
            <a:off x="521293" y="1894856"/>
            <a:ext cx="7622849" cy="493384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6505" y="3020958"/>
            <a:ext cx="1797903" cy="253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2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6" y="424399"/>
            <a:ext cx="5435170" cy="159310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315" y="1894856"/>
            <a:ext cx="1002484" cy="480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/>
          <a:srcRect l="8801" t="18590" r="9291" b="21026"/>
          <a:stretch/>
        </p:blipFill>
        <p:spPr>
          <a:xfrm>
            <a:off x="10612315" y="680683"/>
            <a:ext cx="1046285" cy="1080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47" y="1894856"/>
            <a:ext cx="7033706" cy="496314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2141" y="3704621"/>
            <a:ext cx="1797903" cy="253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06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6" y="424399"/>
            <a:ext cx="5435170" cy="159310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315" y="1894856"/>
            <a:ext cx="1002484" cy="480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/>
          <a:srcRect l="8801" t="18590" r="9291" b="21026"/>
          <a:stretch/>
        </p:blipFill>
        <p:spPr>
          <a:xfrm>
            <a:off x="10612315" y="680683"/>
            <a:ext cx="1046285" cy="1080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568" y="1826489"/>
            <a:ext cx="8508200" cy="495887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8434699" y="1826489"/>
            <a:ext cx="8716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2141" y="3704621"/>
            <a:ext cx="1797903" cy="253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89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6" y="424399"/>
            <a:ext cx="5435170" cy="159310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315" y="1894856"/>
            <a:ext cx="1002484" cy="480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/>
          <a:srcRect l="8801" t="18590" r="9291" b="21026"/>
          <a:stretch/>
        </p:blipFill>
        <p:spPr>
          <a:xfrm>
            <a:off x="10612315" y="680683"/>
            <a:ext cx="1046285" cy="1080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ixaDeTexto 2"/>
          <p:cNvSpPr txBox="1"/>
          <p:nvPr/>
        </p:nvSpPr>
        <p:spPr>
          <a:xfrm>
            <a:off x="8434699" y="1826489"/>
            <a:ext cx="8716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928" y="1826489"/>
            <a:ext cx="7367284" cy="503151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2141" y="3704621"/>
            <a:ext cx="1797903" cy="253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36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6" y="424399"/>
            <a:ext cx="5435170" cy="159310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315" y="1894856"/>
            <a:ext cx="1002484" cy="480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/>
          <a:srcRect l="8801" t="18590" r="9291" b="21026"/>
          <a:stretch/>
        </p:blipFill>
        <p:spPr>
          <a:xfrm>
            <a:off x="10612315" y="680683"/>
            <a:ext cx="1046285" cy="1080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ixaDeTexto 2"/>
          <p:cNvSpPr txBox="1"/>
          <p:nvPr/>
        </p:nvSpPr>
        <p:spPr>
          <a:xfrm>
            <a:off x="8434699" y="1826489"/>
            <a:ext cx="8716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685" y="1826488"/>
            <a:ext cx="8496298" cy="524942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2141" y="3704621"/>
            <a:ext cx="1797903" cy="253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62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6" y="424399"/>
            <a:ext cx="5435170" cy="159310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315" y="1894856"/>
            <a:ext cx="1002484" cy="480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/>
          <a:srcRect l="8801" t="18590" r="9291" b="21026"/>
          <a:stretch/>
        </p:blipFill>
        <p:spPr>
          <a:xfrm>
            <a:off x="10612315" y="680683"/>
            <a:ext cx="1046285" cy="1080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ixaDeTexto 2"/>
          <p:cNvSpPr txBox="1"/>
          <p:nvPr/>
        </p:nvSpPr>
        <p:spPr>
          <a:xfrm>
            <a:off x="8434699" y="1826489"/>
            <a:ext cx="8716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5"/>
          <a:srcRect b="7778"/>
          <a:stretch/>
        </p:blipFill>
        <p:spPr>
          <a:xfrm>
            <a:off x="394494" y="1826489"/>
            <a:ext cx="8171561" cy="495032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2141" y="3704621"/>
            <a:ext cx="1797903" cy="253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93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6" y="424399"/>
            <a:ext cx="5435170" cy="159310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315" y="1894856"/>
            <a:ext cx="1002484" cy="480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/>
          <a:srcRect l="8801" t="18590" r="9291" b="21026"/>
          <a:stretch/>
        </p:blipFill>
        <p:spPr>
          <a:xfrm>
            <a:off x="10612315" y="680683"/>
            <a:ext cx="1046285" cy="1080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ixaDeTexto 2"/>
          <p:cNvSpPr txBox="1"/>
          <p:nvPr/>
        </p:nvSpPr>
        <p:spPr>
          <a:xfrm>
            <a:off x="8434699" y="1826489"/>
            <a:ext cx="8716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/>
          <a:srcRect l="2734" b="4970"/>
          <a:stretch/>
        </p:blipFill>
        <p:spPr>
          <a:xfrm>
            <a:off x="488956" y="1826489"/>
            <a:ext cx="7415904" cy="495249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2141" y="3704621"/>
            <a:ext cx="1797903" cy="253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67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6" y="424399"/>
            <a:ext cx="5435170" cy="159310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l="8801" t="18590" r="9291" b="21026"/>
          <a:stretch/>
        </p:blipFill>
        <p:spPr>
          <a:xfrm>
            <a:off x="10620075" y="680683"/>
            <a:ext cx="1046285" cy="1080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ixaDeTexto 2"/>
          <p:cNvSpPr txBox="1"/>
          <p:nvPr/>
        </p:nvSpPr>
        <p:spPr>
          <a:xfrm>
            <a:off x="8434699" y="1826489"/>
            <a:ext cx="8716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/>
          <a:srcRect t="9307" b="8411"/>
          <a:stretch/>
        </p:blipFill>
        <p:spPr>
          <a:xfrm>
            <a:off x="459287" y="1854416"/>
            <a:ext cx="4343449" cy="5043854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0073" y="2851508"/>
            <a:ext cx="5421635" cy="3049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9583" y="2935499"/>
            <a:ext cx="1180999" cy="166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4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6" y="424399"/>
            <a:ext cx="5435170" cy="159310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8434699" y="1826489"/>
            <a:ext cx="8716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9112" y="578356"/>
            <a:ext cx="1615771" cy="1617465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475714" y="1826489"/>
            <a:ext cx="858405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Confira também alguns exemplos do que </a:t>
            </a:r>
            <a:r>
              <a:rPr lang="pt-BR" dirty="0" smtClean="0"/>
              <a:t>não são </a:t>
            </a:r>
            <a:r>
              <a:rPr lang="pt-BR" dirty="0"/>
              <a:t>permitido no trânsito:</a:t>
            </a:r>
          </a:p>
          <a:p>
            <a:endParaRPr lang="pt-B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Dirigir </a:t>
            </a:r>
            <a:r>
              <a:rPr lang="pt-BR" dirty="0"/>
              <a:t>com o braço para fora do </a:t>
            </a:r>
            <a:r>
              <a:rPr lang="pt-BR" dirty="0" smtClean="0"/>
              <a:t>veículo </a:t>
            </a:r>
            <a:endParaRPr lang="pt-B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Mexer </a:t>
            </a:r>
            <a:r>
              <a:rPr lang="pt-BR" dirty="0"/>
              <a:t>no celular se ele estiver em um suporte igual ao do </a:t>
            </a:r>
            <a:r>
              <a:rPr lang="pt-BR" dirty="0" smtClean="0"/>
              <a:t>GPS </a:t>
            </a:r>
            <a:endParaRPr lang="pt-B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Passageiros sem cinto de segurança</a:t>
            </a:r>
            <a:endParaRPr lang="pt-B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Dirigir </a:t>
            </a:r>
            <a:r>
              <a:rPr lang="pt-BR" dirty="0"/>
              <a:t>com objetos no </a:t>
            </a:r>
            <a:r>
              <a:rPr lang="pt-BR" dirty="0" smtClean="0"/>
              <a:t>colo ou soltos dentro do veículo </a:t>
            </a:r>
            <a:endParaRPr lang="pt-B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Transitar com crianças menores de 10 anos no banco da frente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Dirigir embriagado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Dirigir em estado de </a:t>
            </a:r>
            <a:r>
              <a:rPr lang="pt-BR" dirty="0" err="1" smtClean="0"/>
              <a:t>ambriaguez</a:t>
            </a:r>
            <a:endParaRPr lang="pt-BR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Usar celular estando dirigindo o veículo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Não usar cinto de segurança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Disputar “rachas” em via pública ou rodovias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Avançar o sinal vermelho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Parar o veículo na via por falta de combustível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Não dar prioridade nas faixas aos pedestres, idosos, crianças e gestantes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Dirigir veículo em mal estado de segurança e conservação</a:t>
            </a:r>
          </a:p>
          <a:p>
            <a:pPr marL="285750" indent="-285750">
              <a:buFontTx/>
              <a:buChar char="-"/>
            </a:pPr>
            <a:endParaRPr lang="pt-BR" dirty="0"/>
          </a:p>
          <a:p>
            <a:endParaRPr lang="pt-BR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/>
          <a:srcRect b="14914"/>
          <a:stretch/>
        </p:blipFill>
        <p:spPr>
          <a:xfrm>
            <a:off x="8087307" y="2799186"/>
            <a:ext cx="4007576" cy="340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4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6" y="424399"/>
            <a:ext cx="5435170" cy="159310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l="8801" t="18590" r="9291" b="21026"/>
          <a:stretch/>
        </p:blipFill>
        <p:spPr>
          <a:xfrm>
            <a:off x="10612315" y="680683"/>
            <a:ext cx="1046285" cy="1080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aixaDeTexto 8"/>
          <p:cNvSpPr txBox="1"/>
          <p:nvPr/>
        </p:nvSpPr>
        <p:spPr>
          <a:xfrm>
            <a:off x="5941527" y="1832842"/>
            <a:ext cx="12904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3933" y="5603691"/>
            <a:ext cx="1134667" cy="1134667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7921952" y="3123454"/>
            <a:ext cx="36289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O Movimento Maio Amarelo nasce com uma só proposta: </a:t>
            </a:r>
            <a:r>
              <a:rPr lang="pt-BR" b="1" i="1" dirty="0"/>
              <a:t>chamar a atenção da sociedade para o alto índice de mortes e feridos no trânsito em todo o mundo</a:t>
            </a:r>
            <a:r>
              <a:rPr lang="pt-BR" dirty="0"/>
              <a:t>.</a:t>
            </a:r>
          </a:p>
          <a:p>
            <a:endParaRPr lang="pt-BR" dirty="0"/>
          </a:p>
        </p:txBody>
      </p:sp>
      <p:pic>
        <p:nvPicPr>
          <p:cNvPr id="2050" name="Picture 2" descr="Maio Amarelo, prevenção a acidentes de trânsito na pandemia. - Qualicor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50" y="2279086"/>
            <a:ext cx="7334250" cy="372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968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6" y="424399"/>
            <a:ext cx="5435170" cy="159310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8434699" y="1826489"/>
            <a:ext cx="8716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9112" y="578356"/>
            <a:ext cx="1615771" cy="1617465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484259" y="1920493"/>
            <a:ext cx="112833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Atenção às orientações que se seguem:</a:t>
            </a:r>
            <a:endParaRPr lang="pt-BR" dirty="0"/>
          </a:p>
          <a:p>
            <a:endParaRPr lang="pt-B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Crianças de até 7 anos e meio deve usar equipamentos de segurança e ficar no banco traseiro</a:t>
            </a:r>
            <a:endParaRPr lang="pt-B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Respeitar sempre o pedestre. Este tem prioridade no trânsito</a:t>
            </a:r>
            <a:endParaRPr lang="pt-B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Bicicleta também é veículo e deve respeitar a sinalização de trânsito</a:t>
            </a:r>
            <a:endParaRPr lang="pt-B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Motociclista sempre deve usar o capacete e equipamentos de proteção</a:t>
            </a:r>
            <a:endParaRPr lang="pt-B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Motorista deve sempre respeitar os limites de velocidade das vias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Manter sempre a distância segura dos pedestres, motociclistas e de ciclistas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Manter o cuidado e atenção próximo a escolas e hospitais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Respeitar sempre a faixa de segurança e lombadas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Dar sempre prioridade de tráfego a ambulâncias, carros de bombeiros e de policiais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Jamais transportar combustíveis de qualquer espécie dentro do veículo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Todos os objetos como bagagens em geral, devem ser transportados no porta-malas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Dirigir sempre habilitado para a categoria regulamentar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Ciclistas não devem andar sobre a calçada de pedestres</a:t>
            </a:r>
          </a:p>
          <a:p>
            <a:pPr marL="285750" indent="-285750">
              <a:buFontTx/>
              <a:buChar char="-"/>
            </a:pPr>
            <a:endParaRPr lang="pt-BR" dirty="0" smtClean="0"/>
          </a:p>
          <a:p>
            <a:pPr marL="285750" indent="-285750">
              <a:buFontTx/>
              <a:buChar char="-"/>
            </a:pPr>
            <a:endParaRPr lang="pt-BR" dirty="0" smtClean="0"/>
          </a:p>
          <a:p>
            <a:pPr marL="285750" indent="-285750">
              <a:buFontTx/>
              <a:buChar char="-"/>
            </a:pPr>
            <a:endParaRPr lang="pt-BR" dirty="0" smtClean="0"/>
          </a:p>
          <a:p>
            <a:pPr marL="285750" indent="-285750">
              <a:buFontTx/>
              <a:buChar char="-"/>
            </a:pPr>
            <a:endParaRPr lang="pt-BR" dirty="0"/>
          </a:p>
          <a:p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9112" y="3123507"/>
            <a:ext cx="1615771" cy="253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2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6" y="424399"/>
            <a:ext cx="5435170" cy="159310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8434699" y="1826489"/>
            <a:ext cx="8716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9112" y="578356"/>
            <a:ext cx="1615771" cy="1617465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484259" y="1920493"/>
            <a:ext cx="112833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Atenção às orientações que se seguem:</a:t>
            </a:r>
            <a:endParaRPr lang="pt-BR" dirty="0"/>
          </a:p>
          <a:p>
            <a:endParaRPr lang="pt-B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Crianças de até 7 anos e meio deve usar equipamentos de segurança e ficar no banco traseiro</a:t>
            </a:r>
            <a:endParaRPr lang="pt-B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Respeitar sempre o pedestre. Este tem prioridade no trânsito</a:t>
            </a:r>
            <a:endParaRPr lang="pt-B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Bicicleta também é veículo e deve respeitar a sinalização de trânsito</a:t>
            </a:r>
            <a:endParaRPr lang="pt-B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Motociclista sempre deve usar o capacete e equipamentos de proteção</a:t>
            </a:r>
            <a:endParaRPr lang="pt-B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Motorista deve sempre respeitar os limites de velocidade das vias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Manter sempre a distância segura dos pedestres, motociclistas e de ciclistas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Manter o cuidado e atenção próximo a escolas e hospitais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Respeitar sempre a faixa de segurança e lombadas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Dar sempre prioridade de tráfego a ambulâncias, carros de bombeiros e de policiais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Jamais transportar combustíveis de qualquer espécie dentro do veículo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Todos os objetos como bagagens em geral, devem ser transportados no porta-malas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Dirigir sempre habilitado para a categoria regulamentar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Ciclistas não devem andar sobre a calçada de pedestres</a:t>
            </a:r>
          </a:p>
          <a:p>
            <a:pPr marL="285750" indent="-285750">
              <a:buFontTx/>
              <a:buChar char="-"/>
            </a:pPr>
            <a:endParaRPr lang="pt-BR" dirty="0" smtClean="0"/>
          </a:p>
          <a:p>
            <a:pPr marL="285750" indent="-285750">
              <a:buFontTx/>
              <a:buChar char="-"/>
            </a:pPr>
            <a:endParaRPr lang="pt-BR" dirty="0" smtClean="0"/>
          </a:p>
          <a:p>
            <a:pPr marL="285750" indent="-285750">
              <a:buFontTx/>
              <a:buChar char="-"/>
            </a:pPr>
            <a:endParaRPr lang="pt-BR" dirty="0" smtClean="0"/>
          </a:p>
          <a:p>
            <a:pPr marL="285750" indent="-285750">
              <a:buFontTx/>
              <a:buChar char="-"/>
            </a:pPr>
            <a:endParaRPr lang="pt-BR" dirty="0"/>
          </a:p>
          <a:p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3951" y="3537958"/>
            <a:ext cx="1580932" cy="253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3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6" y="424399"/>
            <a:ext cx="5435170" cy="159310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8434699" y="1826489"/>
            <a:ext cx="8716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t="11097" b="22709"/>
          <a:stretch/>
        </p:blipFill>
        <p:spPr>
          <a:xfrm>
            <a:off x="529839" y="2027197"/>
            <a:ext cx="5383816" cy="309287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180" y="1925441"/>
            <a:ext cx="5607741" cy="329638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3518" y="3948157"/>
            <a:ext cx="905854" cy="1005987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183438" y="5415617"/>
            <a:ext cx="19014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 I M </a:t>
            </a:r>
            <a:endParaRPr lang="pt-B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168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6" y="424399"/>
            <a:ext cx="5435170" cy="159310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l="8801" t="18590" r="9291" b="21026"/>
          <a:stretch/>
        </p:blipFill>
        <p:spPr>
          <a:xfrm>
            <a:off x="10612315" y="680683"/>
            <a:ext cx="1046285" cy="1080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aixaDeTexto 8"/>
          <p:cNvSpPr txBox="1"/>
          <p:nvPr/>
        </p:nvSpPr>
        <p:spPr>
          <a:xfrm>
            <a:off x="5941527" y="1832842"/>
            <a:ext cx="12904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016" y="5723333"/>
            <a:ext cx="1134667" cy="1134667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5879907" y="2017508"/>
            <a:ext cx="57624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dirty="0" smtClean="0"/>
              <a:t>O </a:t>
            </a:r>
            <a:r>
              <a:rPr lang="pt-BR" dirty="0"/>
              <a:t>objetivo do movimento é uma ação coordenada entre o Poder Público e a sociedade civil. </a:t>
            </a:r>
            <a:endParaRPr lang="pt-BR" dirty="0" smtClean="0"/>
          </a:p>
          <a:p>
            <a:pPr algn="just"/>
            <a:endParaRPr lang="pt-BR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dirty="0" smtClean="0"/>
              <a:t>A </a:t>
            </a:r>
            <a:r>
              <a:rPr lang="pt-BR" dirty="0"/>
              <a:t>intenção é colocar em pauta o tema segurança viária e mobilizar toda a sociedade, envolvendo os mais diversos segmentos: órgãos de governos, empresas, entidades de classe, associações, federações e sociedade civil organizada para, fugindo das falácias cotidianas e costumeiras, efetivamente discutir o tema, engajar-se em ações e propagar o conhecimento, abordando toda a amplitude que a questão do trânsito exige, nas mais diferentes esferas.</a:t>
            </a:r>
          </a:p>
          <a:p>
            <a:endParaRPr lang="pt-BR" dirty="0"/>
          </a:p>
        </p:txBody>
      </p:sp>
      <p:pic>
        <p:nvPicPr>
          <p:cNvPr id="1026" name="Picture 2" descr="Maio Amarelo, prevenção a acidentes de trânsito na pandemia. - Qualicor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95" y="2017508"/>
            <a:ext cx="5310251" cy="227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159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6" y="424399"/>
            <a:ext cx="5435170" cy="159310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l="8801" t="18590" r="9291" b="21026"/>
          <a:stretch/>
        </p:blipFill>
        <p:spPr>
          <a:xfrm>
            <a:off x="10612315" y="680683"/>
            <a:ext cx="1046285" cy="1080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aixaDeTexto 8"/>
          <p:cNvSpPr txBox="1"/>
          <p:nvPr/>
        </p:nvSpPr>
        <p:spPr>
          <a:xfrm>
            <a:off x="5941527" y="1832842"/>
            <a:ext cx="12904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426" y="2017508"/>
            <a:ext cx="1134667" cy="1134667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760434" y="2017508"/>
            <a:ext cx="1021547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/>
              <a:t>O QUE É?</a:t>
            </a:r>
          </a:p>
          <a:p>
            <a:endParaRPr lang="pt-BR" sz="1600" dirty="0"/>
          </a:p>
          <a:p>
            <a:r>
              <a:rPr lang="pt-BR" sz="1600" dirty="0"/>
              <a:t>É um movimento internacional de conscientização para redução de sinistros de trânsito. O trânsito deve ser seguro para todos em qualquer situação.</a:t>
            </a:r>
          </a:p>
          <a:p>
            <a:endParaRPr lang="pt-BR" sz="1600" dirty="0" smtClean="0"/>
          </a:p>
          <a:p>
            <a:r>
              <a:rPr lang="pt-BR" sz="1600" b="1" dirty="0" smtClean="0"/>
              <a:t>QUAL A PROPOSTA?</a:t>
            </a:r>
            <a:endParaRPr lang="pt-BR" sz="1600" b="1" dirty="0"/>
          </a:p>
          <a:p>
            <a:endParaRPr lang="pt-BR" sz="1600" dirty="0"/>
          </a:p>
          <a:p>
            <a:r>
              <a:rPr lang="pt-BR" sz="1600" dirty="0"/>
              <a:t>Colocar em pauta, para a sociedade, o tema trânsito. Estimular a participação da população, empresas, governos e entidades</a:t>
            </a:r>
          </a:p>
          <a:p>
            <a:endParaRPr lang="pt-BR" sz="1600" dirty="0"/>
          </a:p>
          <a:p>
            <a:r>
              <a:rPr lang="pt-BR" sz="1600" b="1" dirty="0"/>
              <a:t>POR QUE MAIO?</a:t>
            </a:r>
          </a:p>
          <a:p>
            <a:endParaRPr lang="pt-BR" sz="1600" dirty="0"/>
          </a:p>
          <a:p>
            <a:r>
              <a:rPr lang="pt-BR" sz="1600" dirty="0"/>
              <a:t>Em 11 de maio de 2011, a ONU decretou a Década de Ação para Segurança no Trânsito. Com isso, o mês de maio se tornou referência mundial para balanço das ações que o mundo inteiro realiza.</a:t>
            </a:r>
          </a:p>
          <a:p>
            <a:endParaRPr lang="pt-BR" sz="1600" dirty="0"/>
          </a:p>
          <a:p>
            <a:r>
              <a:rPr lang="pt-BR" sz="1600" b="1" dirty="0"/>
              <a:t>POR QUE AMARELO?</a:t>
            </a:r>
          </a:p>
          <a:p>
            <a:endParaRPr lang="pt-BR" sz="1600" dirty="0"/>
          </a:p>
          <a:p>
            <a:r>
              <a:rPr lang="pt-BR" sz="1600" dirty="0"/>
              <a:t>O amarelo simboliza atenção e também a sinalização e advertência no trânsito.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93" y="3610617"/>
            <a:ext cx="1797903" cy="253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0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6" y="424399"/>
            <a:ext cx="5435170" cy="159310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l="8801" t="18590" r="9291" b="21026"/>
          <a:stretch/>
        </p:blipFill>
        <p:spPr>
          <a:xfrm>
            <a:off x="10612315" y="680683"/>
            <a:ext cx="1046285" cy="1080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aixaDeTexto 8"/>
          <p:cNvSpPr txBox="1"/>
          <p:nvPr/>
        </p:nvSpPr>
        <p:spPr>
          <a:xfrm>
            <a:off x="5941527" y="1832842"/>
            <a:ext cx="12904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426" y="2017508"/>
            <a:ext cx="1134667" cy="113466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2104" y="2516389"/>
            <a:ext cx="4598124" cy="340913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584503" y="2263356"/>
            <a:ext cx="54076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A escolha proposital do laço amarelo tem como intenção primeira colocar a necessidade de a sociedade tratar os acidentes de trânsito como uma verdadeira epidemia e</a:t>
            </a:r>
            <a:r>
              <a:rPr lang="pt-BR" dirty="0" smtClean="0"/>
              <a:t>,</a:t>
            </a:r>
          </a:p>
          <a:p>
            <a:pPr algn="ctr"/>
            <a:r>
              <a:rPr lang="pt-BR" dirty="0" smtClean="0"/>
              <a:t> </a:t>
            </a:r>
            <a:r>
              <a:rPr lang="pt-BR" dirty="0"/>
              <a:t>consequentemente, acionar cada cidadão a adotar comportamento mais seguro e responsável, tendo como premissa a preservação da sua própria vida e a dos demais cidadãos</a:t>
            </a:r>
            <a:r>
              <a:rPr lang="pt-BR" dirty="0" smtClean="0"/>
              <a:t>. </a:t>
            </a:r>
          </a:p>
          <a:p>
            <a:pPr algn="just"/>
            <a:endParaRPr lang="pt-BR" dirty="0"/>
          </a:p>
          <a:p>
            <a:pPr algn="ctr"/>
            <a:r>
              <a:rPr lang="pt-BR" dirty="0" smtClean="0"/>
              <a:t>É o símbolo adotado mundialmente pela ONU.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13156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3755" t="4598" r="5299"/>
          <a:stretch/>
        </p:blipFill>
        <p:spPr>
          <a:xfrm>
            <a:off x="444137" y="1838045"/>
            <a:ext cx="7529089" cy="505016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16" y="424399"/>
            <a:ext cx="5435170" cy="159310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2315" y="1838045"/>
            <a:ext cx="1002484" cy="480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/>
          <a:srcRect l="8801" t="18590" r="9291" b="21026"/>
          <a:stretch/>
        </p:blipFill>
        <p:spPr>
          <a:xfrm>
            <a:off x="10612315" y="680683"/>
            <a:ext cx="1046285" cy="1080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aixaDeTexto 8"/>
          <p:cNvSpPr txBox="1"/>
          <p:nvPr/>
        </p:nvSpPr>
        <p:spPr>
          <a:xfrm>
            <a:off x="6838835" y="1832842"/>
            <a:ext cx="12904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8123" y="2395120"/>
            <a:ext cx="1134667" cy="113466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36504" y="3687529"/>
            <a:ext cx="1797903" cy="253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85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6" y="424399"/>
            <a:ext cx="5435170" cy="159310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315" y="1894856"/>
            <a:ext cx="1002484" cy="480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/>
          <a:srcRect l="8801" t="18590" r="9291" b="21026"/>
          <a:stretch/>
        </p:blipFill>
        <p:spPr>
          <a:xfrm>
            <a:off x="10612315" y="680683"/>
            <a:ext cx="1046285" cy="1080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5"/>
          <a:srcRect l="4971" t="5597" b="2456"/>
          <a:stretch/>
        </p:blipFill>
        <p:spPr>
          <a:xfrm>
            <a:off x="521293" y="1826489"/>
            <a:ext cx="7984006" cy="503151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2141" y="3704621"/>
            <a:ext cx="1797903" cy="253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09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6" y="424399"/>
            <a:ext cx="5435170" cy="159310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315" y="1894856"/>
            <a:ext cx="1002484" cy="480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/>
          <a:srcRect l="8801" t="18590" r="9291" b="21026"/>
          <a:stretch/>
        </p:blipFill>
        <p:spPr>
          <a:xfrm>
            <a:off x="10612315" y="680683"/>
            <a:ext cx="1046285" cy="1080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5"/>
          <a:srcRect r="45154"/>
          <a:stretch/>
        </p:blipFill>
        <p:spPr>
          <a:xfrm>
            <a:off x="512747" y="1894855"/>
            <a:ext cx="4435268" cy="496234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2217" y="2701566"/>
            <a:ext cx="5781340" cy="3776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7875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6" y="424399"/>
            <a:ext cx="5435170" cy="159310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315" y="1894856"/>
            <a:ext cx="1002484" cy="480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/>
          <a:srcRect l="8801" t="18590" r="9291" b="21026"/>
          <a:stretch/>
        </p:blipFill>
        <p:spPr>
          <a:xfrm>
            <a:off x="10612315" y="680683"/>
            <a:ext cx="1046285" cy="1080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5"/>
          <a:srcRect l="2820" t="3383" r="2738" b="17080"/>
          <a:stretch/>
        </p:blipFill>
        <p:spPr>
          <a:xfrm>
            <a:off x="470019" y="1984587"/>
            <a:ext cx="9001556" cy="487341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4605" y="3294423"/>
            <a:ext cx="1797903" cy="253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1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videndo">
  <a:themeElements>
    <a:clrScheme name="Dividendo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o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o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Dividendo</Template>
  <TotalTime>173</TotalTime>
  <Words>722</Words>
  <Application>Microsoft Office PowerPoint</Application>
  <PresentationFormat>Widescreen</PresentationFormat>
  <Paragraphs>76</Paragraphs>
  <Slides>22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6" baseType="lpstr">
      <vt:lpstr>Gill Sans MT</vt:lpstr>
      <vt:lpstr>Wingdings</vt:lpstr>
      <vt:lpstr>Wingdings 2</vt:lpstr>
      <vt:lpstr>Dividendo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ANTONIO BELELLI</dc:creator>
  <cp:lastModifiedBy>ANTONIO BELELLI</cp:lastModifiedBy>
  <cp:revision>16</cp:revision>
  <dcterms:created xsi:type="dcterms:W3CDTF">2024-05-14T17:13:00Z</dcterms:created>
  <dcterms:modified xsi:type="dcterms:W3CDTF">2025-01-30T13:59:58Z</dcterms:modified>
</cp:coreProperties>
</file>