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162011" y="839061"/>
            <a:ext cx="410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DODICI</a:t>
            </a:r>
          </a:p>
          <a:p>
            <a:pPr algn="ctr"/>
            <a:r>
              <a:rPr lang="pt-BR" b="1" smtClean="0"/>
              <a:t>SPECIALE </a:t>
            </a:r>
            <a:r>
              <a:rPr lang="pt-BR" b="1" dirty="0" smtClean="0"/>
              <a:t>1 - GRAMMATICA </a:t>
            </a:r>
            <a:endParaRPr lang="pt-BR" b="1" dirty="0" smtClean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1639392" y="1560991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189382" y="2260405"/>
            <a:ext cx="64756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Quando </a:t>
            </a:r>
            <a:r>
              <a:rPr lang="it-IT" dirty="0"/>
              <a:t>si usa </a:t>
            </a:r>
            <a:r>
              <a:rPr lang="it-IT" b="1" dirty="0"/>
              <a:t>ci vuole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pPr algn="just"/>
            <a:r>
              <a:rPr lang="it-IT" dirty="0"/>
              <a:t>Abbiamo detto che troviamo ci anche col verbo volere, nelle forme </a:t>
            </a:r>
            <a:r>
              <a:rPr lang="it-IT" b="1" dirty="0"/>
              <a:t>ci vuole/ci vogliono</a:t>
            </a:r>
            <a:r>
              <a:rPr lang="it-IT" dirty="0"/>
              <a:t>. In questo caso, infatti, non si usano tutte le forme del verbo, ma solo la terza persona singolare e la terza persona plurale: Ci vuole significa serve, ci vogliono significa servono, c'è bisogno di</a:t>
            </a:r>
            <a:r>
              <a:rPr lang="it-IT" dirty="0" smtClean="0"/>
              <a:t>.</a:t>
            </a:r>
          </a:p>
          <a:p>
            <a:pPr algn="just"/>
            <a:endParaRPr lang="it-IT" dirty="0" smtClean="0"/>
          </a:p>
          <a:p>
            <a:r>
              <a:rPr lang="it-IT" dirty="0" smtClean="0"/>
              <a:t>-&gt; </a:t>
            </a:r>
            <a:r>
              <a:rPr lang="it-IT" b="1" dirty="0" smtClean="0"/>
              <a:t>É necessário</a:t>
            </a:r>
            <a:r>
              <a:rPr lang="it-IT" dirty="0" smtClean="0"/>
              <a:t> </a:t>
            </a:r>
          </a:p>
          <a:p>
            <a:r>
              <a:rPr lang="it-IT" b="1" dirty="0" smtClean="0"/>
              <a:t>    Há necessidade de </a:t>
            </a:r>
            <a:endParaRPr lang="it-IT" b="1" dirty="0"/>
          </a:p>
          <a:p>
            <a:pPr marL="342900" indent="-342900">
              <a:buAutoNum type="arabicPeriod"/>
            </a:pP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4" b="26127"/>
          <a:stretch/>
        </p:blipFill>
        <p:spPr>
          <a:xfrm>
            <a:off x="1793511" y="1762747"/>
            <a:ext cx="3163253" cy="44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162011" y="770775"/>
            <a:ext cx="326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DODICI</a:t>
            </a:r>
          </a:p>
          <a:p>
            <a:pPr algn="ctr"/>
            <a:r>
              <a:rPr lang="pt-BR" b="1" dirty="0" smtClean="0"/>
              <a:t>USO </a:t>
            </a:r>
            <a:r>
              <a:rPr lang="pt-BR" b="1" dirty="0" err="1" smtClean="0"/>
              <a:t>di</a:t>
            </a:r>
            <a:r>
              <a:rPr lang="pt-BR" b="1" dirty="0" smtClean="0"/>
              <a:t> NE</a:t>
            </a:r>
            <a:endParaRPr lang="pt-BR" b="1" dirty="0"/>
          </a:p>
          <a:p>
            <a:pPr algn="ctr"/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aixaDeTexto 8"/>
          <p:cNvSpPr txBox="1"/>
          <p:nvPr/>
        </p:nvSpPr>
        <p:spPr>
          <a:xfrm>
            <a:off x="4683045" y="1531516"/>
            <a:ext cx="5272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Ci</a:t>
            </a:r>
            <a:r>
              <a:rPr lang="pt-BR" dirty="0" smtClean="0"/>
              <a:t> = substitui o local físico</a:t>
            </a:r>
          </a:p>
          <a:p>
            <a:r>
              <a:rPr lang="pt-BR" dirty="0" err="1" smtClean="0"/>
              <a:t>Ci</a:t>
            </a:r>
            <a:r>
              <a:rPr lang="pt-BR" dirty="0" smtClean="0"/>
              <a:t> = pronome que substitui o local</a:t>
            </a:r>
          </a:p>
          <a:p>
            <a:r>
              <a:rPr lang="pt-BR" dirty="0" err="1" smtClean="0"/>
              <a:t>Ci</a:t>
            </a:r>
            <a:r>
              <a:rPr lang="pt-BR" dirty="0" smtClean="0"/>
              <a:t> = ir lá ... Naquele local</a:t>
            </a:r>
          </a:p>
          <a:p>
            <a:endParaRPr lang="pt-BR" dirty="0"/>
          </a:p>
          <a:p>
            <a:r>
              <a:rPr lang="pt-BR" dirty="0" smtClean="0"/>
              <a:t>CI VADO ... </a:t>
            </a:r>
          </a:p>
          <a:p>
            <a:r>
              <a:rPr lang="pt-BR" dirty="0" smtClean="0"/>
              <a:t>CI SONO STATA ...</a:t>
            </a:r>
          </a:p>
          <a:p>
            <a:r>
              <a:rPr lang="pt-BR" dirty="0" smtClean="0"/>
              <a:t>CI ANDRÒ ... </a:t>
            </a:r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6"/>
          <a:srcRect t="21557" b="27602"/>
          <a:stretch/>
        </p:blipFill>
        <p:spPr>
          <a:xfrm>
            <a:off x="1199676" y="1589517"/>
            <a:ext cx="3161109" cy="499074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810" y="2402271"/>
            <a:ext cx="4789466" cy="365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686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162011" y="770775"/>
            <a:ext cx="326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DODICI</a:t>
            </a:r>
          </a:p>
          <a:p>
            <a:pPr algn="ctr"/>
            <a:r>
              <a:rPr lang="pt-BR" b="1" dirty="0" smtClean="0"/>
              <a:t>USO </a:t>
            </a:r>
            <a:r>
              <a:rPr lang="pt-BR" b="1" dirty="0" err="1" smtClean="0"/>
              <a:t>di</a:t>
            </a:r>
            <a:r>
              <a:rPr lang="pt-BR" b="1" dirty="0" smtClean="0"/>
              <a:t> NE</a:t>
            </a:r>
            <a:endParaRPr lang="pt-BR" b="1" dirty="0"/>
          </a:p>
          <a:p>
            <a:pPr algn="ctr"/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aixaDeTexto 8"/>
          <p:cNvSpPr txBox="1"/>
          <p:nvPr/>
        </p:nvSpPr>
        <p:spPr>
          <a:xfrm>
            <a:off x="4157697" y="1584923"/>
            <a:ext cx="527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 = se refere a quantidade</a:t>
            </a:r>
          </a:p>
          <a:p>
            <a:r>
              <a:rPr lang="pt-BR" dirty="0" smtClean="0"/>
              <a:t>Ne = obrigatório para certas respostas</a:t>
            </a:r>
          </a:p>
          <a:p>
            <a:r>
              <a:rPr lang="pt-BR" dirty="0" smtClean="0"/>
              <a:t>Ne = Disto, desta, disso, dessa, de ...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625" y="2589019"/>
            <a:ext cx="4714875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/>
          <a:srcRect t="19065" b="28598"/>
          <a:stretch/>
        </p:blipFill>
        <p:spPr>
          <a:xfrm>
            <a:off x="368240" y="1694104"/>
            <a:ext cx="3306452" cy="497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6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162011" y="770775"/>
            <a:ext cx="326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DODICI</a:t>
            </a:r>
          </a:p>
          <a:p>
            <a:pPr algn="ctr"/>
            <a:r>
              <a:rPr lang="pt-BR" b="1" dirty="0" smtClean="0"/>
              <a:t>USO </a:t>
            </a:r>
            <a:r>
              <a:rPr lang="pt-BR" b="1" dirty="0" err="1" smtClean="0"/>
              <a:t>di</a:t>
            </a:r>
            <a:r>
              <a:rPr lang="pt-BR" b="1" dirty="0" smtClean="0"/>
              <a:t> NE</a:t>
            </a:r>
            <a:endParaRPr lang="pt-BR" b="1" dirty="0"/>
          </a:p>
          <a:p>
            <a:pPr algn="ctr"/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/>
          <a:srcRect t="22679" b="27103"/>
          <a:stretch/>
        </p:blipFill>
        <p:spPr>
          <a:xfrm>
            <a:off x="379280" y="1584923"/>
            <a:ext cx="3218499" cy="485860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3975" y="1584923"/>
            <a:ext cx="6633347" cy="491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390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25998" y="859981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DODICI</a:t>
            </a:r>
          </a:p>
          <a:p>
            <a:pPr algn="ctr"/>
            <a:r>
              <a:rPr lang="pt-BR" b="1" dirty="0" smtClean="0"/>
              <a:t>METTERCI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33932"/>
              </p:ext>
            </p:extLst>
          </p:nvPr>
        </p:nvGraphicFramePr>
        <p:xfrm>
          <a:off x="219391" y="2464041"/>
          <a:ext cx="5324030" cy="333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015"/>
                <a:gridCol w="2662015"/>
              </a:tblGrid>
              <a:tr h="101456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Persone del Discorso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METTERCI</a:t>
                      </a:r>
                      <a:r>
                        <a:rPr lang="it-IT" baseline="0" dirty="0" smtClean="0"/>
                        <a:t> – Presente dell’indicativo</a:t>
                      </a:r>
                      <a:endParaRPr lang="pt-BR" dirty="0"/>
                    </a:p>
                  </a:txBody>
                  <a:tcPr/>
                </a:tc>
              </a:tr>
              <a:tr h="38733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Ci</a:t>
                      </a:r>
                      <a:r>
                        <a:rPr lang="pt-BR" baseline="0" dirty="0" smtClean="0"/>
                        <a:t> METTO</a:t>
                      </a:r>
                      <a:endParaRPr lang="pt-BR" dirty="0"/>
                    </a:p>
                  </a:txBody>
                  <a:tcPr/>
                </a:tc>
              </a:tr>
              <a:tr h="38733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TU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CI METTI</a:t>
                      </a:r>
                      <a:endParaRPr lang="pt-BR" dirty="0"/>
                    </a:p>
                  </a:txBody>
                  <a:tcPr/>
                </a:tc>
              </a:tr>
              <a:tr h="38733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LUI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CI METTI</a:t>
                      </a:r>
                      <a:endParaRPr lang="pt-BR" dirty="0"/>
                    </a:p>
                  </a:txBody>
                  <a:tcPr/>
                </a:tc>
              </a:tr>
              <a:tr h="38733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CI METTIAMO</a:t>
                      </a:r>
                      <a:endParaRPr lang="pt-BR" dirty="0"/>
                    </a:p>
                  </a:txBody>
                  <a:tcPr/>
                </a:tc>
              </a:tr>
              <a:tr h="38733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VOI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CI METTIETE</a:t>
                      </a:r>
                      <a:endParaRPr lang="pt-BR" dirty="0"/>
                    </a:p>
                  </a:txBody>
                  <a:tcPr/>
                </a:tc>
              </a:tr>
              <a:tr h="38733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LORO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CI METTONO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721694" y="2352945"/>
            <a:ext cx="64115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L’espressione </a:t>
            </a:r>
            <a:r>
              <a:rPr lang="it-IT" b="1" dirty="0"/>
              <a:t>Ci </a:t>
            </a:r>
            <a:r>
              <a:rPr lang="it-IT" b="1" dirty="0" smtClean="0"/>
              <a:t>metto - Metterci</a:t>
            </a:r>
          </a:p>
          <a:p>
            <a:pPr algn="ctr"/>
            <a:r>
              <a:rPr lang="it-IT" dirty="0" smtClean="0"/>
              <a:t>Questa </a:t>
            </a:r>
            <a:r>
              <a:rPr lang="it-IT" dirty="0"/>
              <a:t>espressione indica il tempo necessario ad una persona in particolare. Perciò si rende obbligo coniugare sencondo le persone del discorso. </a:t>
            </a:r>
            <a:endParaRPr lang="it-IT" dirty="0" smtClean="0"/>
          </a:p>
          <a:p>
            <a:pPr algn="ctr"/>
            <a:endParaRPr lang="it-IT" dirty="0"/>
          </a:p>
          <a:p>
            <a:r>
              <a:rPr lang="it-IT" dirty="0" smtClean="0"/>
              <a:t>1</a:t>
            </a:r>
            <a:r>
              <a:rPr lang="it-IT" dirty="0"/>
              <a:t>) Quanto tempo Giulia </a:t>
            </a:r>
            <a:r>
              <a:rPr lang="it-IT" b="1" dirty="0"/>
              <a:t>ci mette </a:t>
            </a:r>
            <a:r>
              <a:rPr lang="it-IT" dirty="0"/>
              <a:t>da casa al cinema? </a:t>
            </a:r>
            <a:endParaRPr lang="it-IT" dirty="0" smtClean="0"/>
          </a:p>
          <a:p>
            <a:r>
              <a:rPr lang="it-IT" dirty="0" smtClean="0"/>
              <a:t>2</a:t>
            </a:r>
            <a:r>
              <a:rPr lang="it-IT" dirty="0"/>
              <a:t>) Oggi, io e Luigi </a:t>
            </a:r>
            <a:r>
              <a:rPr lang="it-IT" b="1" dirty="0"/>
              <a:t>ci mettiamo </a:t>
            </a:r>
            <a:r>
              <a:rPr lang="it-IT" dirty="0" smtClean="0"/>
              <a:t>due </a:t>
            </a:r>
            <a:r>
              <a:rPr lang="it-IT" dirty="0"/>
              <a:t>ore per arrivare in centro</a:t>
            </a:r>
            <a:r>
              <a:rPr lang="it-IT" dirty="0" smtClean="0"/>
              <a:t>.</a:t>
            </a:r>
          </a:p>
          <a:p>
            <a:r>
              <a:rPr lang="it-IT" dirty="0" smtClean="0"/>
              <a:t>3</a:t>
            </a:r>
            <a:r>
              <a:rPr lang="it-IT" dirty="0"/>
              <a:t>) Quanto </a:t>
            </a:r>
            <a:r>
              <a:rPr lang="it-IT" b="1" dirty="0"/>
              <a:t>ci metti </a:t>
            </a:r>
            <a:r>
              <a:rPr lang="it-IT" dirty="0"/>
              <a:t>per preparare una buona cena? </a:t>
            </a:r>
            <a:endParaRPr lang="it-IT" dirty="0" smtClean="0"/>
          </a:p>
          <a:p>
            <a:r>
              <a:rPr lang="it-IT" dirty="0" smtClean="0"/>
              <a:t>4) </a:t>
            </a:r>
            <a:r>
              <a:rPr lang="it-IT" b="1" dirty="0" smtClean="0"/>
              <a:t>Ci metto</a:t>
            </a:r>
            <a:r>
              <a:rPr lang="it-IT" dirty="0" smtClean="0"/>
              <a:t> due ore per preparare la cena!</a:t>
            </a:r>
          </a:p>
          <a:p>
            <a:r>
              <a:rPr lang="it-IT" dirty="0" smtClean="0"/>
              <a:t>5) Quanto tempo </a:t>
            </a:r>
            <a:r>
              <a:rPr lang="it-IT" b="1" dirty="0" smtClean="0"/>
              <a:t>ci metti</a:t>
            </a:r>
            <a:r>
              <a:rPr lang="it-IT" dirty="0" smtClean="0"/>
              <a:t> a fare la doccia?</a:t>
            </a:r>
          </a:p>
          <a:p>
            <a:r>
              <a:rPr lang="it-IT" dirty="0" smtClean="0"/>
              <a:t>6) </a:t>
            </a:r>
            <a:r>
              <a:rPr lang="it-IT" b="1" dirty="0" smtClean="0"/>
              <a:t>Ci metto</a:t>
            </a:r>
            <a:r>
              <a:rPr lang="it-IT" dirty="0" smtClean="0"/>
              <a:t> un’ora.</a:t>
            </a:r>
          </a:p>
          <a:p>
            <a:r>
              <a:rPr lang="it-IT" dirty="0" smtClean="0"/>
              <a:t>&gt; </a:t>
            </a:r>
            <a:r>
              <a:rPr lang="it-IT" b="1" dirty="0" smtClean="0">
                <a:solidFill>
                  <a:srgbClr val="FF0000"/>
                </a:solidFill>
              </a:rPr>
              <a:t>Levar tempo ara fazer algo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1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25998" y="785092"/>
            <a:ext cx="326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DODICI</a:t>
            </a:r>
          </a:p>
          <a:p>
            <a:pPr algn="ctr"/>
            <a:r>
              <a:rPr lang="pt-BR" b="1" dirty="0" smtClean="0"/>
              <a:t>ACCORGERCI</a:t>
            </a:r>
            <a:endParaRPr lang="pt-BR" b="1" dirty="0"/>
          </a:p>
          <a:p>
            <a:pPr algn="ctr"/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t="19314" b="71232"/>
          <a:stretch/>
        </p:blipFill>
        <p:spPr>
          <a:xfrm>
            <a:off x="2434949" y="2005944"/>
            <a:ext cx="3163253" cy="6483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/>
          <a:srcRect t="20685" b="33209"/>
          <a:stretch/>
        </p:blipFill>
        <p:spPr>
          <a:xfrm>
            <a:off x="564874" y="2799540"/>
            <a:ext cx="3163253" cy="35557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8"/>
          <a:srcRect t="17694" b="30484"/>
          <a:stretch/>
        </p:blipFill>
        <p:spPr>
          <a:xfrm>
            <a:off x="3899496" y="2822121"/>
            <a:ext cx="3163253" cy="355388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323868" y="2185869"/>
            <a:ext cx="37669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INDICATIVO PRESENTE</a:t>
            </a:r>
          </a:p>
          <a:p>
            <a:endParaRPr lang="it-IT" b="1" dirty="0" smtClean="0"/>
          </a:p>
          <a:p>
            <a:r>
              <a:rPr lang="it-IT" sz="2400" b="1" dirty="0" smtClean="0"/>
              <a:t>Io</a:t>
            </a:r>
            <a:r>
              <a:rPr lang="it-IT" sz="2400" dirty="0" smtClean="0"/>
              <a:t> mi </a:t>
            </a:r>
            <a:r>
              <a:rPr lang="it-IT" sz="2400" dirty="0"/>
              <a:t>accorgo</a:t>
            </a:r>
          </a:p>
          <a:p>
            <a:r>
              <a:rPr lang="it-IT" sz="2400" b="1" dirty="0" smtClean="0"/>
              <a:t>Tu</a:t>
            </a:r>
            <a:r>
              <a:rPr lang="it-IT" sz="2400" dirty="0" smtClean="0"/>
              <a:t> ti </a:t>
            </a:r>
            <a:r>
              <a:rPr lang="it-IT" sz="2400" dirty="0"/>
              <a:t>accorgi</a:t>
            </a:r>
          </a:p>
          <a:p>
            <a:r>
              <a:rPr lang="it-IT" sz="2400" b="1" dirty="0" smtClean="0"/>
              <a:t>lui/lei</a:t>
            </a:r>
            <a:r>
              <a:rPr lang="it-IT" sz="2400" dirty="0" smtClean="0"/>
              <a:t> si </a:t>
            </a:r>
            <a:r>
              <a:rPr lang="it-IT" sz="2400" dirty="0"/>
              <a:t>accorge</a:t>
            </a:r>
          </a:p>
          <a:p>
            <a:r>
              <a:rPr lang="it-IT" sz="2400" b="1" dirty="0" smtClean="0"/>
              <a:t>Noi </a:t>
            </a:r>
            <a:r>
              <a:rPr lang="it-IT" sz="2400" dirty="0" smtClean="0"/>
              <a:t>ci </a:t>
            </a:r>
            <a:r>
              <a:rPr lang="it-IT" sz="2400" dirty="0"/>
              <a:t>accorgiamo</a:t>
            </a:r>
          </a:p>
          <a:p>
            <a:r>
              <a:rPr lang="it-IT" sz="2400" b="1" dirty="0" smtClean="0"/>
              <a:t>Voi </a:t>
            </a:r>
            <a:r>
              <a:rPr lang="it-IT" sz="2400" dirty="0" smtClean="0"/>
              <a:t>vi </a:t>
            </a:r>
            <a:r>
              <a:rPr lang="it-IT" sz="2400" dirty="0"/>
              <a:t>accorgete</a:t>
            </a:r>
          </a:p>
          <a:p>
            <a:r>
              <a:rPr lang="it-IT" sz="2400" b="1" dirty="0" smtClean="0"/>
              <a:t>Loro</a:t>
            </a:r>
            <a:r>
              <a:rPr lang="it-IT" sz="2400" dirty="0" smtClean="0"/>
              <a:t> si </a:t>
            </a:r>
            <a:r>
              <a:rPr lang="it-IT" sz="2400" dirty="0"/>
              <a:t>accorgono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415509" y="5154998"/>
            <a:ext cx="453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Rendersi</a:t>
            </a:r>
            <a:r>
              <a:rPr lang="pt-BR" b="1" dirty="0" smtClean="0"/>
              <a:t> conto </a:t>
            </a:r>
            <a:r>
              <a:rPr lang="pt-BR" dirty="0" smtClean="0"/>
              <a:t>– Perceber, dar conta</a:t>
            </a:r>
          </a:p>
          <a:p>
            <a:r>
              <a:rPr lang="pt-BR" b="1" dirty="0" err="1" smtClean="0"/>
              <a:t>Notare</a:t>
            </a:r>
            <a:r>
              <a:rPr lang="pt-BR" dirty="0" smtClean="0"/>
              <a:t> – Notar, perceber</a:t>
            </a:r>
          </a:p>
          <a:p>
            <a:r>
              <a:rPr lang="pt-BR" b="1" dirty="0" err="1" smtClean="0"/>
              <a:t>Percepire</a:t>
            </a:r>
            <a:r>
              <a:rPr lang="pt-BR" dirty="0" smtClean="0"/>
              <a:t> – Sentir, perceber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479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25998" y="785092"/>
            <a:ext cx="326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DODICI</a:t>
            </a:r>
          </a:p>
          <a:p>
            <a:pPr algn="ctr"/>
            <a:r>
              <a:rPr lang="pt-BR" b="1" dirty="0" smtClean="0"/>
              <a:t>Fare Finta</a:t>
            </a:r>
            <a:endParaRPr lang="pt-BR" b="1" dirty="0"/>
          </a:p>
          <a:p>
            <a:pPr algn="ctr"/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t="19065" b="30349"/>
          <a:stretch/>
        </p:blipFill>
        <p:spPr>
          <a:xfrm>
            <a:off x="1309701" y="1860691"/>
            <a:ext cx="3163253" cy="459837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/>
          <a:srcRect t="18318" b="30841"/>
          <a:stretch/>
        </p:blipFill>
        <p:spPr>
          <a:xfrm>
            <a:off x="4736984" y="1860691"/>
            <a:ext cx="3163253" cy="45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76094" y="770775"/>
            <a:ext cx="326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DODICI</a:t>
            </a:r>
          </a:p>
          <a:p>
            <a:pPr algn="ctr"/>
            <a:r>
              <a:rPr lang="pt-BR" b="1" dirty="0" smtClean="0"/>
              <a:t>EGLI / LUI</a:t>
            </a:r>
            <a:endParaRPr lang="pt-BR" b="1" dirty="0"/>
          </a:p>
          <a:p>
            <a:pPr algn="ctr"/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38816"/>
          <a:stretch/>
        </p:blipFill>
        <p:spPr>
          <a:xfrm>
            <a:off x="1395157" y="1820254"/>
            <a:ext cx="3163253" cy="4572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55664" y="1974079"/>
            <a:ext cx="41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dice o non si dice</a:t>
            </a:r>
            <a:r>
              <a:rPr lang="it-IT" dirty="0" smtClean="0"/>
              <a:t>?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886563" y="2461189"/>
            <a:ext cx="61444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Le regole della grammatica ci dicono che </a:t>
            </a:r>
            <a:r>
              <a:rPr lang="it-IT" b="1" i="1" dirty="0"/>
              <a:t>egli</a:t>
            </a:r>
            <a:r>
              <a:rPr lang="it-IT" dirty="0"/>
              <a:t> è il pronome di terza persona singolare maschile quando ha funzione di soggetto: “</a:t>
            </a:r>
            <a:r>
              <a:rPr lang="it-IT" b="1" i="1" dirty="0"/>
              <a:t>egli</a:t>
            </a:r>
            <a:r>
              <a:rPr lang="it-IT" b="1" dirty="0"/>
              <a:t> ha freddo</a:t>
            </a:r>
            <a:r>
              <a:rPr lang="it-IT" dirty="0"/>
              <a:t>” mentre </a:t>
            </a:r>
            <a:r>
              <a:rPr lang="it-IT" b="1" i="1" dirty="0"/>
              <a:t>lui</a:t>
            </a:r>
            <a:r>
              <a:rPr lang="it-IT" dirty="0"/>
              <a:t> è lo stesso pronome in veste di complemento: </a:t>
            </a:r>
            <a:endParaRPr lang="it-IT" dirty="0" smtClean="0"/>
          </a:p>
          <a:p>
            <a:pPr algn="just"/>
            <a:r>
              <a:rPr lang="it-IT" dirty="0" smtClean="0"/>
              <a:t>“</a:t>
            </a:r>
            <a:r>
              <a:rPr lang="it-IT" b="1" dirty="0"/>
              <a:t>dillo </a:t>
            </a:r>
            <a:r>
              <a:rPr lang="it-IT" b="1" i="1" dirty="0"/>
              <a:t>a lui</a:t>
            </a:r>
            <a:r>
              <a:rPr lang="it-IT" dirty="0"/>
              <a:t>”. </a:t>
            </a:r>
            <a:endParaRPr lang="it-IT" dirty="0" smtClean="0"/>
          </a:p>
          <a:p>
            <a:pPr algn="just"/>
            <a:r>
              <a:rPr lang="it-IT" dirty="0" smtClean="0"/>
              <a:t>Stessa </a:t>
            </a:r>
            <a:r>
              <a:rPr lang="it-IT" dirty="0"/>
              <a:t>distinzione tra </a:t>
            </a:r>
            <a:r>
              <a:rPr lang="it-IT" i="1" dirty="0"/>
              <a:t>ella</a:t>
            </a:r>
            <a:r>
              <a:rPr lang="it-IT" dirty="0"/>
              <a:t> e </a:t>
            </a:r>
            <a:r>
              <a:rPr lang="it-IT" i="1" dirty="0"/>
              <a:t>lei</a:t>
            </a:r>
            <a:r>
              <a:rPr lang="it-IT" dirty="0"/>
              <a:t>, tra </a:t>
            </a:r>
            <a:r>
              <a:rPr lang="it-IT" i="1" dirty="0"/>
              <a:t>essi</a:t>
            </a:r>
            <a:r>
              <a:rPr lang="it-IT" dirty="0"/>
              <a:t> e </a:t>
            </a:r>
            <a:r>
              <a:rPr lang="it-IT" i="1" dirty="0"/>
              <a:t>loro</a:t>
            </a:r>
            <a:r>
              <a:rPr lang="it-IT" dirty="0"/>
              <a:t> 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Questo </a:t>
            </a:r>
            <a:r>
              <a:rPr lang="it-IT" dirty="0"/>
              <a:t>dice la regola. Ma l’uso l’ha ormai superata. Possiamo dunque rilassarci e dire tranquillamente: “</a:t>
            </a:r>
            <a:r>
              <a:rPr lang="it-IT" b="1" i="1" dirty="0"/>
              <a:t>lui</a:t>
            </a:r>
            <a:r>
              <a:rPr lang="it-IT" b="1" dirty="0"/>
              <a:t> ha freddo, </a:t>
            </a:r>
            <a:r>
              <a:rPr lang="it-IT" b="1" i="1" dirty="0"/>
              <a:t>lei</a:t>
            </a:r>
            <a:r>
              <a:rPr lang="it-IT" b="1" dirty="0"/>
              <a:t> ha freddo, </a:t>
            </a:r>
            <a:r>
              <a:rPr lang="it-IT" b="1" i="1" dirty="0"/>
              <a:t>loro</a:t>
            </a:r>
            <a:r>
              <a:rPr lang="it-IT" b="1" dirty="0"/>
              <a:t> hanno freddo</a:t>
            </a:r>
            <a:r>
              <a:rPr lang="it-IT" dirty="0"/>
              <a:t>”. </a:t>
            </a:r>
            <a:endParaRPr lang="it-IT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349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25998" y="785092"/>
            <a:ext cx="326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DODICI</a:t>
            </a:r>
          </a:p>
          <a:p>
            <a:pPr algn="ctr"/>
            <a:r>
              <a:rPr lang="pt-BR" b="1" dirty="0" err="1" smtClean="0"/>
              <a:t>Orecchie</a:t>
            </a:r>
            <a:r>
              <a:rPr lang="pt-BR" b="1" dirty="0" smtClean="0"/>
              <a:t> </a:t>
            </a:r>
            <a:r>
              <a:rPr lang="pt-BR" b="1" smtClean="0"/>
              <a:t>Foderate</a:t>
            </a:r>
            <a:endParaRPr lang="pt-BR" b="1" dirty="0"/>
          </a:p>
          <a:p>
            <a:pPr algn="ctr"/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2" b="31465"/>
          <a:stretch/>
        </p:blipFill>
        <p:spPr>
          <a:xfrm>
            <a:off x="489304" y="1780111"/>
            <a:ext cx="3163253" cy="47941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/>
          <a:srcRect t="18442" b="31090"/>
          <a:stretch/>
        </p:blipFill>
        <p:spPr>
          <a:xfrm>
            <a:off x="3762343" y="1780111"/>
            <a:ext cx="3163253" cy="479419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932885" y="1949989"/>
            <a:ext cx="252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ORECCHIE FODERATE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75644" y="2469046"/>
            <a:ext cx="3244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Marco .... Não ouve nunca quando lhe falo.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 smtClean="0"/>
              <a:t>Pedi a ele para não dizer a ninguém, mas parece que tem .... Porque todos agora sabem.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 smtClean="0"/>
              <a:t>Parece-me que você tem ... disse claramente NÃO, no entanto continua a insistir.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5340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25998" y="785092"/>
            <a:ext cx="326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DODICI</a:t>
            </a:r>
          </a:p>
          <a:p>
            <a:pPr algn="ctr"/>
            <a:r>
              <a:rPr lang="pt-BR" b="1" dirty="0" smtClean="0"/>
              <a:t>PIACERE</a:t>
            </a:r>
            <a:endParaRPr lang="pt-BR" b="1" dirty="0"/>
          </a:p>
          <a:p>
            <a:pPr algn="ctr"/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aixaDeTexto 8"/>
          <p:cNvSpPr txBox="1"/>
          <p:nvPr/>
        </p:nvSpPr>
        <p:spPr>
          <a:xfrm>
            <a:off x="5525215" y="1538073"/>
            <a:ext cx="252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INVITARE QUALCOSA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36921" y="2469046"/>
            <a:ext cx="5948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1. Beatrice</a:t>
            </a:r>
            <a:r>
              <a:rPr lang="it-IT" dirty="0"/>
              <a:t>, ti </a:t>
            </a:r>
            <a:r>
              <a:rPr lang="it-IT" b="1" dirty="0"/>
              <a:t>piace suonare </a:t>
            </a:r>
            <a:r>
              <a:rPr lang="it-IT" dirty="0"/>
              <a:t>il pianoforte? </a:t>
            </a:r>
            <a:endParaRPr lang="it-IT" dirty="0" smtClean="0"/>
          </a:p>
          <a:p>
            <a:pPr algn="just"/>
            <a:r>
              <a:rPr lang="it-IT" dirty="0" smtClean="0"/>
              <a:t>2</a:t>
            </a:r>
            <a:r>
              <a:rPr lang="it-IT" dirty="0"/>
              <a:t>. Ragazzi, vi </a:t>
            </a:r>
            <a:r>
              <a:rPr lang="it-IT" b="1" dirty="0"/>
              <a:t>piacciono i libri </a:t>
            </a:r>
            <a:r>
              <a:rPr lang="it-IT" dirty="0"/>
              <a:t>di fantascienza</a:t>
            </a:r>
            <a:r>
              <a:rPr lang="it-IT" dirty="0" smtClean="0"/>
              <a:t>?</a:t>
            </a:r>
          </a:p>
          <a:p>
            <a:pPr algn="just"/>
            <a:r>
              <a:rPr lang="it-IT" dirty="0" smtClean="0"/>
              <a:t>3</a:t>
            </a:r>
            <a:r>
              <a:rPr lang="it-IT" dirty="0"/>
              <a:t>. A tua sorella </a:t>
            </a:r>
            <a:r>
              <a:rPr lang="it-IT" b="1" dirty="0"/>
              <a:t>piace la musica </a:t>
            </a:r>
            <a:r>
              <a:rPr lang="it-IT" dirty="0"/>
              <a:t>classica</a:t>
            </a:r>
            <a:r>
              <a:rPr lang="it-IT" dirty="0" smtClean="0"/>
              <a:t>?</a:t>
            </a:r>
          </a:p>
          <a:p>
            <a:pPr algn="just"/>
            <a:r>
              <a:rPr lang="it-IT" dirty="0" smtClean="0"/>
              <a:t>4</a:t>
            </a:r>
            <a:r>
              <a:rPr lang="it-IT" dirty="0"/>
              <a:t>. Ti </a:t>
            </a:r>
            <a:r>
              <a:rPr lang="it-IT" b="1" dirty="0"/>
              <a:t>piacciono i film </a:t>
            </a:r>
            <a:r>
              <a:rPr lang="it-IT" dirty="0"/>
              <a:t>dell’orrore</a:t>
            </a:r>
            <a:r>
              <a:rPr lang="it-IT" dirty="0" smtClean="0"/>
              <a:t>?</a:t>
            </a:r>
          </a:p>
          <a:p>
            <a:pPr algn="just"/>
            <a:r>
              <a:rPr lang="it-IT" dirty="0" smtClean="0"/>
              <a:t>5</a:t>
            </a:r>
            <a:r>
              <a:rPr lang="it-IT" dirty="0"/>
              <a:t>. </a:t>
            </a:r>
            <a:r>
              <a:rPr lang="it-IT" dirty="0" smtClean="0"/>
              <a:t>Marco </a:t>
            </a:r>
            <a:r>
              <a:rPr lang="it-IT" b="1" dirty="0"/>
              <a:t>piaccion</a:t>
            </a:r>
            <a:r>
              <a:rPr lang="it-IT" dirty="0"/>
              <a:t>o le </a:t>
            </a:r>
            <a:r>
              <a:rPr lang="it-IT" b="1" dirty="0"/>
              <a:t>partite</a:t>
            </a:r>
            <a:r>
              <a:rPr lang="it-IT" dirty="0"/>
              <a:t> di calcio</a:t>
            </a:r>
            <a:r>
              <a:rPr lang="it-IT" dirty="0" smtClean="0"/>
              <a:t>?</a:t>
            </a:r>
          </a:p>
          <a:p>
            <a:pPr algn="just"/>
            <a:r>
              <a:rPr lang="it-IT" dirty="0" smtClean="0"/>
              <a:t>6</a:t>
            </a:r>
            <a:r>
              <a:rPr lang="it-IT" dirty="0"/>
              <a:t>. Ai tuoi fratelli </a:t>
            </a:r>
            <a:r>
              <a:rPr lang="it-IT" b="1" dirty="0"/>
              <a:t>piace studiare </a:t>
            </a:r>
            <a:r>
              <a:rPr lang="it-IT" dirty="0"/>
              <a:t>in biblioteca</a:t>
            </a:r>
            <a:r>
              <a:rPr lang="it-IT" dirty="0" smtClean="0"/>
              <a:t>?</a:t>
            </a:r>
          </a:p>
          <a:p>
            <a:pPr algn="just"/>
            <a:r>
              <a:rPr lang="it-IT" dirty="0" smtClean="0"/>
              <a:t>7</a:t>
            </a:r>
            <a:r>
              <a:rPr lang="it-IT" dirty="0"/>
              <a:t>. </a:t>
            </a:r>
            <a:r>
              <a:rPr lang="it-IT" dirty="0" smtClean="0"/>
              <a:t>Ti  </a:t>
            </a:r>
            <a:r>
              <a:rPr lang="it-IT" b="1" dirty="0"/>
              <a:t>piace la moda </a:t>
            </a:r>
            <a:r>
              <a:rPr lang="it-IT" dirty="0"/>
              <a:t>italiana</a:t>
            </a:r>
            <a:r>
              <a:rPr lang="it-IT" dirty="0" smtClean="0"/>
              <a:t>?</a:t>
            </a:r>
          </a:p>
          <a:p>
            <a:pPr algn="just"/>
            <a:r>
              <a:rPr lang="it-IT" dirty="0" smtClean="0"/>
              <a:t>8</a:t>
            </a:r>
            <a:r>
              <a:rPr lang="it-IT" dirty="0"/>
              <a:t>. Ti </a:t>
            </a:r>
            <a:r>
              <a:rPr lang="it-IT" b="1" dirty="0"/>
              <a:t>piace il cappuccino</a:t>
            </a:r>
            <a:r>
              <a:rPr lang="it-IT" dirty="0" smtClean="0"/>
              <a:t>?</a:t>
            </a:r>
          </a:p>
          <a:p>
            <a:pPr algn="just"/>
            <a:r>
              <a:rPr lang="it-IT" dirty="0" smtClean="0"/>
              <a:t>9</a:t>
            </a:r>
            <a:r>
              <a:rPr lang="it-IT" dirty="0"/>
              <a:t>. </a:t>
            </a:r>
            <a:r>
              <a:rPr lang="it-IT" dirty="0" smtClean="0"/>
              <a:t>Marta </a:t>
            </a:r>
            <a:r>
              <a:rPr lang="it-IT" b="1" dirty="0"/>
              <a:t>piacciono le tagliatelle </a:t>
            </a:r>
            <a:r>
              <a:rPr lang="it-IT" dirty="0"/>
              <a:t>ai funghi</a:t>
            </a:r>
            <a:r>
              <a:rPr lang="it-IT" dirty="0" smtClean="0"/>
              <a:t>?</a:t>
            </a:r>
          </a:p>
          <a:p>
            <a:pPr algn="just"/>
            <a:r>
              <a:rPr lang="it-IT" dirty="0" smtClean="0"/>
              <a:t>10</a:t>
            </a:r>
            <a:r>
              <a:rPr lang="it-IT" dirty="0"/>
              <a:t>. </a:t>
            </a:r>
            <a:r>
              <a:rPr lang="it-IT" dirty="0" smtClean="0"/>
              <a:t>Tutti </a:t>
            </a:r>
            <a:r>
              <a:rPr lang="it-IT" dirty="0"/>
              <a:t>studenti </a:t>
            </a:r>
            <a:r>
              <a:rPr lang="it-IT" b="1" dirty="0"/>
              <a:t>piace la grammatica </a:t>
            </a:r>
            <a:r>
              <a:rPr lang="it-IT" dirty="0"/>
              <a:t>italiana?</a:t>
            </a:r>
            <a:endParaRPr lang="pt-BR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t="18442" b="31214"/>
          <a:stretch/>
        </p:blipFill>
        <p:spPr>
          <a:xfrm>
            <a:off x="489654" y="1708422"/>
            <a:ext cx="3945613" cy="48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6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25998" y="785092"/>
            <a:ext cx="326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DODICI</a:t>
            </a:r>
          </a:p>
          <a:p>
            <a:pPr algn="ctr"/>
            <a:r>
              <a:rPr lang="pt-BR" b="1" dirty="0" smtClean="0"/>
              <a:t>PIACERE</a:t>
            </a:r>
            <a:endParaRPr lang="pt-BR" b="1" dirty="0"/>
          </a:p>
          <a:p>
            <a:pPr algn="ctr"/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aixaDeTexto 8"/>
          <p:cNvSpPr txBox="1"/>
          <p:nvPr/>
        </p:nvSpPr>
        <p:spPr>
          <a:xfrm>
            <a:off x="6049592" y="1675165"/>
            <a:ext cx="252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PIACERE ...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/>
          <a:srcRect l="7944" t="-1258" r="10484" b="1258"/>
          <a:stretch/>
        </p:blipFill>
        <p:spPr>
          <a:xfrm>
            <a:off x="154714" y="2106477"/>
            <a:ext cx="6553735" cy="414904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/>
          <a:srcRect l="14197" t="-256" r="21271" b="15620"/>
          <a:stretch/>
        </p:blipFill>
        <p:spPr>
          <a:xfrm>
            <a:off x="6955461" y="2166298"/>
            <a:ext cx="5177815" cy="38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25998" y="785092"/>
            <a:ext cx="326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DODICI</a:t>
            </a:r>
          </a:p>
          <a:p>
            <a:pPr algn="ctr"/>
            <a:r>
              <a:rPr lang="pt-BR" b="1" dirty="0" smtClean="0"/>
              <a:t>USO DELLA PREPOSIZIONE IN</a:t>
            </a:r>
            <a:endParaRPr lang="pt-BR" b="1" dirty="0"/>
          </a:p>
          <a:p>
            <a:pPr algn="ctr"/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CaixaDeTexto 9"/>
          <p:cNvSpPr txBox="1"/>
          <p:nvPr/>
        </p:nvSpPr>
        <p:spPr>
          <a:xfrm>
            <a:off x="4836921" y="2469046"/>
            <a:ext cx="594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Le Preposizioni </a:t>
            </a:r>
            <a:r>
              <a:rPr lang="it-IT" dirty="0"/>
              <a:t>proprie o semplice: </a:t>
            </a:r>
            <a:endParaRPr lang="it-IT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di</a:t>
            </a:r>
            <a:r>
              <a:rPr lang="it-IT" b="1" dirty="0"/>
              <a:t>, a, da, in, con, su, per, fra</a:t>
            </a:r>
            <a:r>
              <a:rPr lang="it-IT" dirty="0"/>
              <a:t>/tra</a:t>
            </a:r>
            <a:r>
              <a:rPr lang="it-IT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9" b="32586"/>
          <a:stretch/>
        </p:blipFill>
        <p:spPr>
          <a:xfrm>
            <a:off x="490322" y="1675165"/>
            <a:ext cx="3765483" cy="455740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5041" y="3322240"/>
            <a:ext cx="2857500" cy="27051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8054" y="3117013"/>
            <a:ext cx="4680282" cy="31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2596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968</TotalTime>
  <Words>538</Words>
  <Application>Microsoft Office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86</cp:revision>
  <dcterms:created xsi:type="dcterms:W3CDTF">2022-09-01T12:36:47Z</dcterms:created>
  <dcterms:modified xsi:type="dcterms:W3CDTF">2024-08-06T13:20:02Z</dcterms:modified>
</cp:coreProperties>
</file>