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9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42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4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07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7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8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8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6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3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0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9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0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9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brary.weschool.com/lezione/verbi-italiani-attivi-passivi-coniugazione-verbo-transitivo-11008.htm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library.weschool.com/lezione/verbo-essere-verbo-avere-verbi-ausiliari-grammatica-italiana-11088.html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64721" y="1467156"/>
            <a:ext cx="9583196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 smtClean="0"/>
              <a:t>IMPERATIVO</a:t>
            </a:r>
          </a:p>
          <a:p>
            <a:pPr marL="265113" indent="-265113" algn="just"/>
            <a:r>
              <a:rPr lang="pt-BR" dirty="0"/>
              <a:t> </a:t>
            </a:r>
            <a:r>
              <a:rPr lang="pt-BR" dirty="0" smtClean="0"/>
              <a:t>    </a:t>
            </a:r>
            <a:r>
              <a:rPr lang="it-IT" dirty="0" smtClean="0"/>
              <a:t>L’imperativo </a:t>
            </a:r>
            <a:r>
              <a:rPr lang="it-IT" dirty="0"/>
              <a:t>è un modo che presenta </a:t>
            </a:r>
            <a:r>
              <a:rPr lang="it-IT" b="1" dirty="0"/>
              <a:t>solo tre persone: la seconda singolare e </a:t>
            </a:r>
            <a:r>
              <a:rPr lang="it-IT" b="1" dirty="0" smtClean="0"/>
              <a:t> plurale </a:t>
            </a:r>
            <a:r>
              <a:rPr lang="it-IT" b="1" dirty="0"/>
              <a:t>(“TU” e “VOI”) e la prima plurale (“NOI”)</a:t>
            </a:r>
            <a:r>
              <a:rPr lang="it-IT" dirty="0"/>
              <a:t>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349772"/>
              </p:ext>
            </p:extLst>
          </p:nvPr>
        </p:nvGraphicFramePr>
        <p:xfrm>
          <a:off x="2064721" y="2477652"/>
          <a:ext cx="958319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8214"/>
                <a:gridCol w="1931349"/>
                <a:gridCol w="1794617"/>
                <a:gridCol w="270901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PERSONE DEL DISCORSO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MANGIARE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SCRIVERE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SENTIRE</a:t>
                      </a:r>
                      <a:endParaRPr lang="pt-BR" dirty="0"/>
                    </a:p>
                  </a:txBody>
                  <a:tcPr/>
                </a:tc>
              </a:tr>
              <a:tr h="29018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TU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MANGIA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SCRIVE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SENTI</a:t>
                      </a:r>
                      <a:endParaRPr lang="pt-BR" sz="1800" dirty="0"/>
                    </a:p>
                  </a:txBody>
                  <a:tcPr/>
                </a:tc>
              </a:tr>
              <a:tr h="28334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NOI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MANGIAMO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SCRIVIAMO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SENTIAMO</a:t>
                      </a:r>
                      <a:endParaRPr lang="pt-BR" sz="1800" dirty="0"/>
                    </a:p>
                  </a:txBody>
                  <a:tcPr/>
                </a:tc>
              </a:tr>
              <a:tr h="27175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VOI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MANGIATE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SCRIVETE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SENTITE</a:t>
                      </a:r>
                      <a:endParaRPr lang="pt-BR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/>
          <a:srcRect l="6646" t="5299" r="5224" b="44109"/>
          <a:stretch/>
        </p:blipFill>
        <p:spPr>
          <a:xfrm>
            <a:off x="408671" y="2916365"/>
            <a:ext cx="1167288" cy="67010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72406" y="1592926"/>
            <a:ext cx="5677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endParaRPr lang="pt-BR" sz="8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62167" y="812953"/>
            <a:ext cx="339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QUARANTADUE</a:t>
            </a:r>
          </a:p>
          <a:p>
            <a:pPr algn="ctr"/>
            <a:r>
              <a:rPr lang="pt-BR" b="1" dirty="0" smtClean="0"/>
              <a:t>SPECIALE 8 - </a:t>
            </a:r>
            <a:r>
              <a:rPr lang="pt-BR" b="1" dirty="0" err="1" smtClean="0"/>
              <a:t>Grammatica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012970" y="4005009"/>
            <a:ext cx="96349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1" dirty="0" smtClean="0">
                <a:solidFill>
                  <a:srgbClr val="FF0000"/>
                </a:solidFill>
              </a:rPr>
              <a:t>OSV</a:t>
            </a:r>
            <a:r>
              <a:rPr lang="pt-BR" dirty="0" smtClean="0"/>
              <a:t> -:  </a:t>
            </a:r>
            <a:r>
              <a:rPr lang="it-IT" b="1" dirty="0"/>
              <a:t>Per i verbi che terminano in </a:t>
            </a:r>
            <a:r>
              <a:rPr lang="it-IT" b="1" dirty="0" smtClean="0"/>
              <a:t>ERE </a:t>
            </a:r>
            <a:r>
              <a:rPr lang="it-IT" b="1" dirty="0"/>
              <a:t>e </a:t>
            </a:r>
            <a:r>
              <a:rPr lang="it-IT" b="1" dirty="0" smtClean="0"/>
              <a:t>IRE</a:t>
            </a:r>
            <a:r>
              <a:rPr lang="it-IT" dirty="0"/>
              <a:t>, “TU”, “NOI” E “VOI”, la forma imperativa si coniuga come </a:t>
            </a:r>
            <a:r>
              <a:rPr lang="it-IT" u="sng" dirty="0"/>
              <a:t>l’indicativo presente</a:t>
            </a:r>
            <a:r>
              <a:rPr lang="it-IT" dirty="0" smtClean="0"/>
              <a:t>:</a:t>
            </a:r>
          </a:p>
          <a:p>
            <a:r>
              <a:rPr lang="it-IT" b="1" dirty="0" smtClean="0"/>
              <a:t>METTERE</a:t>
            </a:r>
            <a:endParaRPr lang="it-IT" dirty="0"/>
          </a:p>
          <a:p>
            <a:r>
              <a:rPr lang="it-IT" dirty="0"/>
              <a:t>(TU) </a:t>
            </a:r>
            <a:r>
              <a:rPr lang="it-IT" b="1" dirty="0"/>
              <a:t>Metti</a:t>
            </a:r>
            <a:r>
              <a:rPr lang="it-IT" dirty="0"/>
              <a:t> a posto la tua stanza</a:t>
            </a:r>
            <a:r>
              <a:rPr lang="it-IT" dirty="0" smtClean="0"/>
              <a:t>! – </a:t>
            </a:r>
            <a:r>
              <a:rPr lang="it-IT" b="1" dirty="0" smtClean="0">
                <a:solidFill>
                  <a:srgbClr val="FF0000"/>
                </a:solidFill>
              </a:rPr>
              <a:t>Metti</a:t>
            </a:r>
            <a:r>
              <a:rPr lang="it-IT" dirty="0" smtClean="0"/>
              <a:t>: -&gt; Arrumar, Colocar, Por </a:t>
            </a:r>
            <a:endParaRPr lang="it-IT" dirty="0"/>
          </a:p>
          <a:p>
            <a:r>
              <a:rPr lang="it-IT" dirty="0"/>
              <a:t>(NOI) </a:t>
            </a:r>
            <a:r>
              <a:rPr lang="it-IT" b="1" dirty="0"/>
              <a:t>Mettiamo</a:t>
            </a:r>
            <a:r>
              <a:rPr lang="it-IT" dirty="0"/>
              <a:t> a posto la nostra stanza!</a:t>
            </a:r>
          </a:p>
          <a:p>
            <a:r>
              <a:rPr lang="it-IT" dirty="0"/>
              <a:t>(VOI) </a:t>
            </a:r>
            <a:r>
              <a:rPr lang="it-IT" b="1" dirty="0"/>
              <a:t>Mettete</a:t>
            </a:r>
            <a:r>
              <a:rPr lang="it-IT" dirty="0"/>
              <a:t> a posto la vostra </a:t>
            </a:r>
            <a:r>
              <a:rPr lang="it-IT" dirty="0" smtClean="0"/>
              <a:t>stanza</a:t>
            </a:r>
          </a:p>
          <a:p>
            <a:endParaRPr lang="it-IT" dirty="0" smtClean="0"/>
          </a:p>
          <a:p>
            <a:r>
              <a:rPr lang="it-IT" dirty="0"/>
              <a:t>Per andare al Duomo </a:t>
            </a:r>
            <a:r>
              <a:rPr lang="it-IT" b="1" dirty="0"/>
              <a:t>prendete</a:t>
            </a:r>
            <a:r>
              <a:rPr lang="it-IT" dirty="0"/>
              <a:t> la bicicletta, non la macchina</a:t>
            </a:r>
            <a:r>
              <a:rPr lang="it-IT" dirty="0" smtClean="0"/>
              <a:t>! – </a:t>
            </a:r>
            <a:r>
              <a:rPr lang="it-IT" b="1" dirty="0" smtClean="0">
                <a:solidFill>
                  <a:srgbClr val="FF0000"/>
                </a:solidFill>
              </a:rPr>
              <a:t>Prendete</a:t>
            </a:r>
            <a:r>
              <a:rPr lang="it-IT" dirty="0" smtClean="0"/>
              <a:t> -&gt; Pegar</a:t>
            </a:r>
            <a:endParaRPr lang="it-IT" dirty="0"/>
          </a:p>
          <a:p>
            <a:r>
              <a:rPr lang="it-IT" b="1" dirty="0"/>
              <a:t>Telefonate</a:t>
            </a:r>
            <a:r>
              <a:rPr lang="it-IT" dirty="0"/>
              <a:t> a Marco, è il suo compleanno</a:t>
            </a:r>
            <a:r>
              <a:rPr lang="it-IT" dirty="0" smtClean="0"/>
              <a:t>! – </a:t>
            </a:r>
            <a:r>
              <a:rPr lang="it-IT" b="1" dirty="0" smtClean="0">
                <a:solidFill>
                  <a:srgbClr val="FF0000"/>
                </a:solidFill>
              </a:rPr>
              <a:t>Telefonate</a:t>
            </a:r>
            <a:r>
              <a:rPr lang="it-IT" dirty="0" smtClean="0"/>
              <a:t> -&gt; Ligar, Telefonar, Chamar</a:t>
            </a:r>
            <a:endParaRPr lang="it-IT" dirty="0"/>
          </a:p>
          <a:p>
            <a:r>
              <a:rPr lang="it-IT" b="1" dirty="0"/>
              <a:t>Togli</a:t>
            </a:r>
            <a:r>
              <a:rPr lang="it-IT" dirty="0"/>
              <a:t> le scarpe quando entri a casa</a:t>
            </a:r>
            <a:r>
              <a:rPr lang="it-IT" dirty="0" smtClean="0"/>
              <a:t>! </a:t>
            </a:r>
            <a:r>
              <a:rPr lang="it-IT" b="1" dirty="0" smtClean="0">
                <a:solidFill>
                  <a:srgbClr val="FF0000"/>
                </a:solidFill>
              </a:rPr>
              <a:t>Togli</a:t>
            </a:r>
            <a:r>
              <a:rPr lang="it-IT" dirty="0" smtClean="0"/>
              <a:t> -&gt; Tirar, Remover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53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/>
          <a:srcRect l="6646" t="5299" r="5224" b="44109"/>
          <a:stretch/>
        </p:blipFill>
        <p:spPr>
          <a:xfrm>
            <a:off x="247498" y="2821214"/>
            <a:ext cx="1167288" cy="67010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962167" y="812953"/>
            <a:ext cx="339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QUARANTADUE</a:t>
            </a:r>
          </a:p>
          <a:p>
            <a:pPr algn="ctr"/>
            <a:r>
              <a:rPr lang="pt-BR" b="1" dirty="0" smtClean="0"/>
              <a:t>SPECIALE 8 - </a:t>
            </a:r>
            <a:r>
              <a:rPr lang="pt-BR" b="1" dirty="0" err="1" smtClean="0"/>
              <a:t>Grammatica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503924" y="2821214"/>
            <a:ext cx="9426011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TELEFONARE </a:t>
            </a:r>
            <a:endParaRPr lang="it-IT" dirty="0"/>
          </a:p>
          <a:p>
            <a:r>
              <a:rPr lang="it-IT" dirty="0"/>
              <a:t>(TU) </a:t>
            </a:r>
            <a:r>
              <a:rPr lang="it-IT" b="1" dirty="0"/>
              <a:t>Telefona</a:t>
            </a:r>
            <a:r>
              <a:rPr lang="it-IT" dirty="0"/>
              <a:t> a Paolo!</a:t>
            </a:r>
          </a:p>
          <a:p>
            <a:r>
              <a:rPr lang="it-IT" dirty="0"/>
              <a:t>(NOI) </a:t>
            </a:r>
            <a:r>
              <a:rPr lang="it-IT" b="1" dirty="0"/>
              <a:t>Telefoniamo</a:t>
            </a:r>
            <a:r>
              <a:rPr lang="it-IT" dirty="0"/>
              <a:t> a Paola!</a:t>
            </a:r>
          </a:p>
          <a:p>
            <a:r>
              <a:rPr lang="it-IT" dirty="0"/>
              <a:t>(VOI) </a:t>
            </a:r>
            <a:r>
              <a:rPr lang="it-IT" b="1" dirty="0"/>
              <a:t>Telefonate</a:t>
            </a:r>
            <a:r>
              <a:rPr lang="it-IT" dirty="0"/>
              <a:t> a Paola</a:t>
            </a:r>
            <a:r>
              <a:rPr lang="it-IT" dirty="0" smtClean="0"/>
              <a:t>!</a:t>
            </a:r>
          </a:p>
          <a:p>
            <a:endParaRPr lang="it-IT" dirty="0"/>
          </a:p>
          <a:p>
            <a:r>
              <a:rPr lang="it-IT" b="1" dirty="0"/>
              <a:t>COMPRARE </a:t>
            </a:r>
            <a:endParaRPr lang="it-IT" dirty="0"/>
          </a:p>
          <a:p>
            <a:r>
              <a:rPr lang="it-IT" dirty="0"/>
              <a:t>(TU) </a:t>
            </a:r>
            <a:r>
              <a:rPr lang="it-IT" b="1" dirty="0"/>
              <a:t>Compra</a:t>
            </a:r>
            <a:r>
              <a:rPr lang="it-IT" dirty="0"/>
              <a:t> quel libro!</a:t>
            </a:r>
          </a:p>
          <a:p>
            <a:r>
              <a:rPr lang="it-IT" dirty="0"/>
              <a:t>(NOI) </a:t>
            </a:r>
            <a:r>
              <a:rPr lang="it-IT" b="1" dirty="0"/>
              <a:t>Compriamo</a:t>
            </a:r>
            <a:r>
              <a:rPr lang="it-IT" dirty="0"/>
              <a:t> quel libro!</a:t>
            </a:r>
          </a:p>
          <a:p>
            <a:r>
              <a:rPr lang="it-IT" dirty="0"/>
              <a:t>(VOI)</a:t>
            </a:r>
            <a:r>
              <a:rPr lang="it-IT" b="1" dirty="0"/>
              <a:t> Comprate</a:t>
            </a:r>
            <a:r>
              <a:rPr lang="it-IT" dirty="0"/>
              <a:t> quel libro</a:t>
            </a:r>
            <a:r>
              <a:rPr lang="it-IT" dirty="0" smtClean="0"/>
              <a:t>!</a:t>
            </a:r>
          </a:p>
          <a:p>
            <a:endParaRPr lang="it-IT" dirty="0" smtClean="0"/>
          </a:p>
          <a:p>
            <a:r>
              <a:rPr lang="it-IT" b="1" dirty="0"/>
              <a:t>STUDIARE</a:t>
            </a:r>
            <a:r>
              <a:rPr lang="it-IT" dirty="0"/>
              <a:t> </a:t>
            </a:r>
            <a:endParaRPr lang="it-IT" dirty="0" smtClean="0"/>
          </a:p>
          <a:p>
            <a:r>
              <a:rPr lang="it-IT" dirty="0" smtClean="0"/>
              <a:t>(</a:t>
            </a:r>
            <a:r>
              <a:rPr lang="it-IT" dirty="0"/>
              <a:t>TU) </a:t>
            </a:r>
            <a:r>
              <a:rPr lang="it-IT" b="1" dirty="0"/>
              <a:t>Studia</a:t>
            </a:r>
            <a:r>
              <a:rPr lang="it-IT" dirty="0"/>
              <a:t> di più!</a:t>
            </a:r>
          </a:p>
          <a:p>
            <a:r>
              <a:rPr lang="it-IT" dirty="0"/>
              <a:t>(NOI) </a:t>
            </a:r>
            <a:r>
              <a:rPr lang="it-IT" b="1" dirty="0"/>
              <a:t>Studiamo</a:t>
            </a:r>
            <a:r>
              <a:rPr lang="it-IT" dirty="0"/>
              <a:t> di più!</a:t>
            </a:r>
          </a:p>
          <a:p>
            <a:r>
              <a:rPr lang="it-IT" dirty="0"/>
              <a:t>(VOI) </a:t>
            </a:r>
            <a:r>
              <a:rPr lang="it-IT" b="1" dirty="0"/>
              <a:t>Studiate</a:t>
            </a:r>
            <a:r>
              <a:rPr lang="it-IT" dirty="0"/>
              <a:t> di più</a:t>
            </a:r>
            <a:r>
              <a:rPr lang="it-IT" dirty="0" smtClean="0"/>
              <a:t>!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503924" y="1773107"/>
            <a:ext cx="10477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i="1" dirty="0" smtClean="0">
                <a:solidFill>
                  <a:srgbClr val="FF0000"/>
                </a:solidFill>
              </a:rPr>
              <a:t>OSV</a:t>
            </a:r>
            <a:r>
              <a:rPr lang="pt-BR" dirty="0" smtClean="0"/>
              <a:t> </a:t>
            </a:r>
            <a:r>
              <a:rPr lang="pt-BR" dirty="0"/>
              <a:t>-:  </a:t>
            </a:r>
            <a:r>
              <a:rPr lang="it-IT" b="1" dirty="0"/>
              <a:t>Per i verbi con desinenza in -ARE, la forma imperativa è uguale all’indicativo di “NOI” e “VOI”, ma cambia per il “TU”, a cui si aggiunge una “-a” finale</a:t>
            </a:r>
            <a:r>
              <a:rPr lang="it-IT" dirty="0"/>
              <a:t> nella forma imperativa, al posto della “-i” che invece caraterizza la coniugazione dei verbi all’indicativo presente.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163" y="2821213"/>
            <a:ext cx="5606041" cy="3976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324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389648" y="1789143"/>
            <a:ext cx="630156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 Di seguito, sono riportati alcuni verbi irregolari molto comuni, </a:t>
            </a:r>
            <a:r>
              <a:rPr lang="it-IT" dirty="0" smtClean="0"/>
              <a:t>all’imperativo presente. TU – NOI - VOI</a:t>
            </a:r>
            <a:endParaRPr lang="it-IT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/>
          <a:srcRect l="6646" t="5299" r="5224" b="44109"/>
          <a:stretch/>
        </p:blipFill>
        <p:spPr>
          <a:xfrm>
            <a:off x="229816" y="1800759"/>
            <a:ext cx="1125882" cy="64633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962167" y="812953"/>
            <a:ext cx="339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QUARANTADUE</a:t>
            </a:r>
          </a:p>
          <a:p>
            <a:pPr algn="ctr"/>
            <a:r>
              <a:rPr lang="pt-BR" b="1" dirty="0" smtClean="0"/>
              <a:t>SPECIALE 8 - </a:t>
            </a:r>
            <a:r>
              <a:rPr lang="pt-BR" b="1" dirty="0" err="1" smtClean="0"/>
              <a:t>Grammatica</a:t>
            </a:r>
            <a:endParaRPr lang="pt-BR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802456"/>
              </p:ext>
            </p:extLst>
          </p:nvPr>
        </p:nvGraphicFramePr>
        <p:xfrm>
          <a:off x="1355698" y="2788567"/>
          <a:ext cx="6096000" cy="3291840"/>
        </p:xfrm>
        <a:graphic>
          <a:graphicData uri="http://schemas.openxmlformats.org/drawingml/2006/table">
            <a:tbl>
              <a:tblPr/>
              <a:tblGrid>
                <a:gridCol w="1494790"/>
                <a:gridCol w="116840"/>
                <a:gridCol w="1494790"/>
                <a:gridCol w="1494790"/>
                <a:gridCol w="1494790"/>
              </a:tblGrid>
              <a:tr h="267297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b="1" i="1" dirty="0" err="1" smtClean="0">
                          <a:solidFill>
                            <a:srgbClr val="FFFFFF"/>
                          </a:solidFill>
                          <a:effectLst/>
                        </a:rPr>
                        <a:t>erb</a:t>
                      </a:r>
                      <a:endParaRPr lang="pt-BR" b="0" i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b="1" i="1">
                          <a:solidFill>
                            <a:srgbClr val="FFFFFF"/>
                          </a:solidFill>
                          <a:effectLst/>
                        </a:rPr>
                        <a:t>Tu</a:t>
                      </a:r>
                      <a:endParaRPr lang="pt-BR" b="0" i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b="1" i="1">
                          <a:solidFill>
                            <a:srgbClr val="FFFFFF"/>
                          </a:solidFill>
                          <a:effectLst/>
                        </a:rPr>
                        <a:t>Noi</a:t>
                      </a:r>
                      <a:endParaRPr lang="pt-BR" b="0" i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b="1" i="1">
                          <a:solidFill>
                            <a:srgbClr val="FFFFFF"/>
                          </a:solidFill>
                          <a:effectLst/>
                        </a:rPr>
                        <a:t>Voi</a:t>
                      </a:r>
                      <a:endParaRPr lang="pt-BR" b="0" i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b="1" i="0" dirty="0" err="1">
                          <a:effectLst/>
                        </a:rPr>
                        <a:t>Andare</a:t>
                      </a:r>
                      <a:r>
                        <a:rPr lang="pt-BR" b="1" i="0" dirty="0">
                          <a:effectLst/>
                        </a:rPr>
                        <a:t> </a:t>
                      </a:r>
                      <a:endParaRPr lang="pt-BR" i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i="0" dirty="0">
                          <a:effectLst/>
                        </a:rPr>
                        <a:t>Va’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i="0" dirty="0" err="1">
                          <a:effectLst/>
                        </a:rPr>
                        <a:t>Andiamo</a:t>
                      </a:r>
                      <a:endParaRPr lang="pt-BR" i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i="0" dirty="0" smtClean="0">
                          <a:effectLst/>
                        </a:rPr>
                        <a:t>   </a:t>
                      </a:r>
                      <a:r>
                        <a:rPr lang="pt-BR" i="0" dirty="0" err="1" smtClean="0">
                          <a:effectLst/>
                        </a:rPr>
                        <a:t>Andate</a:t>
                      </a:r>
                      <a:endParaRPr lang="pt-BR" i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b="1" i="0">
                          <a:effectLst/>
                        </a:rPr>
                        <a:t>Fare </a:t>
                      </a:r>
                      <a:endParaRPr lang="pt-BR" i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i="0">
                          <a:effectLst/>
                        </a:rPr>
                        <a:t>Fa’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i="0">
                          <a:effectLst/>
                        </a:rPr>
                        <a:t>Facciamo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i="0" dirty="0" smtClean="0">
                          <a:effectLst/>
                        </a:rPr>
                        <a:t>   </a:t>
                      </a:r>
                      <a:r>
                        <a:rPr lang="pt-BR" i="0" dirty="0" err="1" smtClean="0">
                          <a:effectLst/>
                        </a:rPr>
                        <a:t>Fate</a:t>
                      </a:r>
                      <a:endParaRPr lang="pt-BR" i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b="1" i="0">
                          <a:effectLst/>
                        </a:rPr>
                        <a:t>Dire</a:t>
                      </a:r>
                      <a:endParaRPr lang="pt-BR" i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i="0">
                          <a:effectLst/>
                        </a:rPr>
                        <a:t>Di’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i="0">
                          <a:effectLst/>
                        </a:rPr>
                        <a:t>Diciamo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i="0" dirty="0" smtClean="0">
                          <a:effectLst/>
                        </a:rPr>
                        <a:t>   Dite</a:t>
                      </a:r>
                      <a:endParaRPr lang="pt-BR" i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pt-BR" b="1" i="0">
                          <a:effectLst/>
                        </a:rPr>
                        <a:t>Dare</a:t>
                      </a:r>
                      <a:endParaRPr lang="pt-BR" i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i="0" dirty="0" smtClean="0">
                          <a:effectLst/>
                        </a:rPr>
                        <a:t>  Da</a:t>
                      </a:r>
                      <a:r>
                        <a:rPr lang="pt-BR" i="0" dirty="0">
                          <a:effectLst/>
                        </a:rPr>
                        <a:t>’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i="0" dirty="0" err="1">
                          <a:effectLst/>
                        </a:rPr>
                        <a:t>Diamo</a:t>
                      </a:r>
                      <a:endParaRPr lang="pt-BR" i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i="0" dirty="0" smtClean="0">
                          <a:effectLst/>
                        </a:rPr>
                        <a:t>   Date</a:t>
                      </a:r>
                      <a:endParaRPr lang="pt-BR" i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b="1" i="0">
                          <a:effectLst/>
                        </a:rPr>
                        <a:t>Stare </a:t>
                      </a:r>
                      <a:endParaRPr lang="pt-BR" i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i="0">
                          <a:effectLst/>
                        </a:rPr>
                        <a:t>Sta’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i="0">
                          <a:effectLst/>
                        </a:rPr>
                        <a:t>Stiamo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i="0" dirty="0" smtClean="0">
                          <a:effectLst/>
                        </a:rPr>
                        <a:t>   </a:t>
                      </a:r>
                      <a:r>
                        <a:rPr lang="pt-BR" i="0" dirty="0" err="1" smtClean="0">
                          <a:effectLst/>
                        </a:rPr>
                        <a:t>State</a:t>
                      </a:r>
                      <a:endParaRPr lang="pt-BR" i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b="1" i="0">
                          <a:effectLst/>
                        </a:rPr>
                        <a:t>Sapere </a:t>
                      </a:r>
                      <a:endParaRPr lang="pt-BR" i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i="0" dirty="0" err="1">
                          <a:effectLst/>
                        </a:rPr>
                        <a:t>Sappi</a:t>
                      </a:r>
                      <a:endParaRPr lang="pt-BR" i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i="0">
                          <a:effectLst/>
                        </a:rPr>
                        <a:t>Sappiamo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i="0" dirty="0" smtClean="0">
                          <a:effectLst/>
                        </a:rPr>
                        <a:t>   </a:t>
                      </a:r>
                      <a:r>
                        <a:rPr lang="pt-BR" i="0" dirty="0" err="1" smtClean="0">
                          <a:effectLst/>
                        </a:rPr>
                        <a:t>Sappiate</a:t>
                      </a:r>
                      <a:endParaRPr lang="pt-BR" i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b="1" i="0">
                          <a:effectLst/>
                        </a:rPr>
                        <a:t>Avere </a:t>
                      </a:r>
                      <a:endParaRPr lang="pt-BR" i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i="0">
                          <a:effectLst/>
                        </a:rPr>
                        <a:t>Abbi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i="0">
                          <a:effectLst/>
                        </a:rPr>
                        <a:t>Abbiamo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i="0" dirty="0" smtClean="0">
                          <a:effectLst/>
                        </a:rPr>
                        <a:t>   </a:t>
                      </a:r>
                      <a:r>
                        <a:rPr lang="pt-BR" i="0" dirty="0" err="1" smtClean="0">
                          <a:effectLst/>
                        </a:rPr>
                        <a:t>Abbiate</a:t>
                      </a:r>
                      <a:endParaRPr lang="pt-BR" i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b="1" i="0" dirty="0" err="1">
                          <a:effectLst/>
                        </a:rPr>
                        <a:t>Essere</a:t>
                      </a:r>
                      <a:r>
                        <a:rPr lang="pt-BR" b="1" i="0" dirty="0">
                          <a:effectLst/>
                        </a:rPr>
                        <a:t> </a:t>
                      </a:r>
                      <a:endParaRPr lang="pt-BR" i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i="0">
                          <a:effectLst/>
                        </a:rPr>
                        <a:t>Sii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i="0">
                          <a:effectLst/>
                        </a:rPr>
                        <a:t>Siamo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i="0" dirty="0" smtClean="0">
                          <a:effectLst/>
                        </a:rPr>
                        <a:t>   </a:t>
                      </a:r>
                      <a:r>
                        <a:rPr lang="pt-BR" i="0" dirty="0" err="1" smtClean="0">
                          <a:effectLst/>
                        </a:rPr>
                        <a:t>Siate</a:t>
                      </a:r>
                      <a:endParaRPr lang="pt-BR" i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4984" y="2641238"/>
            <a:ext cx="4313273" cy="3361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822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962167" y="812953"/>
            <a:ext cx="339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QUARANTADUE</a:t>
            </a:r>
          </a:p>
          <a:p>
            <a:pPr algn="ctr"/>
            <a:r>
              <a:rPr lang="pt-BR" b="1" dirty="0" smtClean="0"/>
              <a:t>SPECIALE 8 - </a:t>
            </a:r>
            <a:r>
              <a:rPr lang="pt-BR" b="1" dirty="0" err="1" smtClean="0"/>
              <a:t>Grammatica</a:t>
            </a:r>
            <a:endParaRPr lang="pt-BR" b="1" dirty="0"/>
          </a:p>
        </p:txBody>
      </p:sp>
      <p:sp>
        <p:nvSpPr>
          <p:cNvPr id="8" name="Retângulo 7"/>
          <p:cNvSpPr/>
          <p:nvPr/>
        </p:nvSpPr>
        <p:spPr>
          <a:xfrm>
            <a:off x="325862" y="2626755"/>
            <a:ext cx="7786145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73737"/>
                </a:solidFill>
                <a:latin typeface="Inter"/>
              </a:rPr>
              <a:t>Sii</a:t>
            </a:r>
            <a:r>
              <a:rPr lang="it-IT" dirty="0">
                <a:solidFill>
                  <a:srgbClr val="373737"/>
                </a:solidFill>
                <a:latin typeface="Inter"/>
              </a:rPr>
              <a:t> più paziente con tua sorella, è piccola</a:t>
            </a:r>
            <a:r>
              <a:rPr lang="it-IT" dirty="0" smtClean="0">
                <a:solidFill>
                  <a:srgbClr val="373737"/>
                </a:solidFill>
                <a:latin typeface="Inter"/>
              </a:rPr>
              <a:t>! – </a:t>
            </a:r>
            <a:r>
              <a:rPr lang="it-IT" b="1" dirty="0" smtClean="0">
                <a:solidFill>
                  <a:srgbClr val="FF0000"/>
                </a:solidFill>
                <a:latin typeface="Inter"/>
              </a:rPr>
              <a:t>Sii</a:t>
            </a:r>
            <a:r>
              <a:rPr lang="it-IT" dirty="0" smtClean="0">
                <a:solidFill>
                  <a:srgbClr val="373737"/>
                </a:solidFill>
                <a:latin typeface="Inter"/>
              </a:rPr>
              <a:t> = Seja</a:t>
            </a:r>
          </a:p>
          <a:p>
            <a:endParaRPr lang="it-IT" dirty="0">
              <a:solidFill>
                <a:srgbClr val="373737"/>
              </a:solidFill>
              <a:latin typeface="Inter"/>
            </a:endParaRPr>
          </a:p>
          <a:p>
            <a:r>
              <a:rPr lang="it-IT" b="1" dirty="0">
                <a:solidFill>
                  <a:srgbClr val="373737"/>
                </a:solidFill>
                <a:latin typeface="Inter"/>
              </a:rPr>
              <a:t>Va’</a:t>
            </a:r>
            <a:r>
              <a:rPr lang="it-IT" dirty="0">
                <a:solidFill>
                  <a:srgbClr val="373737"/>
                </a:solidFill>
                <a:latin typeface="Inter"/>
              </a:rPr>
              <a:t> a fare la spesa, il supermercato chiude tra 5 minuti</a:t>
            </a:r>
            <a:r>
              <a:rPr lang="it-IT" dirty="0" smtClean="0">
                <a:solidFill>
                  <a:srgbClr val="373737"/>
                </a:solidFill>
                <a:latin typeface="Inter"/>
              </a:rPr>
              <a:t>! – </a:t>
            </a:r>
            <a:r>
              <a:rPr lang="it-IT" b="1" dirty="0" smtClean="0">
                <a:solidFill>
                  <a:srgbClr val="FF0000"/>
                </a:solidFill>
                <a:latin typeface="Inter"/>
              </a:rPr>
              <a:t>Va`</a:t>
            </a:r>
            <a:r>
              <a:rPr lang="it-IT" dirty="0" smtClean="0">
                <a:solidFill>
                  <a:srgbClr val="373737"/>
                </a:solidFill>
                <a:latin typeface="Inter"/>
              </a:rPr>
              <a:t> = Vai, Vai lá </a:t>
            </a:r>
          </a:p>
          <a:p>
            <a:endParaRPr lang="it-IT" dirty="0" smtClean="0">
              <a:solidFill>
                <a:srgbClr val="373737"/>
              </a:solidFill>
              <a:latin typeface="Inter"/>
            </a:endParaRPr>
          </a:p>
          <a:p>
            <a:r>
              <a:rPr lang="it-IT" b="1" dirty="0" smtClean="0">
                <a:solidFill>
                  <a:srgbClr val="373737"/>
                </a:solidFill>
                <a:latin typeface="Inter"/>
              </a:rPr>
              <a:t>Sta</a:t>
            </a:r>
            <a:r>
              <a:rPr lang="it-IT" b="1" dirty="0">
                <a:solidFill>
                  <a:srgbClr val="373737"/>
                </a:solidFill>
                <a:latin typeface="Inter"/>
              </a:rPr>
              <a:t>’</a:t>
            </a:r>
            <a:r>
              <a:rPr lang="it-IT" dirty="0">
                <a:solidFill>
                  <a:srgbClr val="373737"/>
                </a:solidFill>
                <a:latin typeface="Inter"/>
              </a:rPr>
              <a:t> fermo, o romperai la sedia</a:t>
            </a:r>
            <a:r>
              <a:rPr lang="it-IT" dirty="0" smtClean="0">
                <a:solidFill>
                  <a:srgbClr val="373737"/>
                </a:solidFill>
                <a:latin typeface="Inter"/>
              </a:rPr>
              <a:t>! – </a:t>
            </a:r>
            <a:r>
              <a:rPr lang="it-IT" b="1" dirty="0" smtClean="0">
                <a:solidFill>
                  <a:srgbClr val="FF0000"/>
                </a:solidFill>
                <a:latin typeface="Inter"/>
              </a:rPr>
              <a:t>Sta`</a:t>
            </a:r>
            <a:r>
              <a:rPr lang="it-IT" dirty="0" smtClean="0">
                <a:solidFill>
                  <a:srgbClr val="373737"/>
                </a:solidFill>
                <a:latin typeface="Inter"/>
              </a:rPr>
              <a:t> = Fique , Não se mexa</a:t>
            </a:r>
          </a:p>
          <a:p>
            <a:endParaRPr lang="it-IT" dirty="0">
              <a:solidFill>
                <a:srgbClr val="373737"/>
              </a:solidFill>
              <a:latin typeface="Inter"/>
            </a:endParaRPr>
          </a:p>
          <a:p>
            <a:r>
              <a:rPr lang="it-IT" b="1" dirty="0">
                <a:solidFill>
                  <a:srgbClr val="373737"/>
                </a:solidFill>
                <a:latin typeface="Inter"/>
              </a:rPr>
              <a:t>Abbi</a:t>
            </a:r>
            <a:r>
              <a:rPr lang="it-IT" dirty="0">
                <a:solidFill>
                  <a:srgbClr val="373737"/>
                </a:solidFill>
                <a:latin typeface="Inter"/>
              </a:rPr>
              <a:t> pazienza, arrivo subito</a:t>
            </a:r>
            <a:r>
              <a:rPr lang="it-IT" dirty="0" smtClean="0">
                <a:solidFill>
                  <a:srgbClr val="373737"/>
                </a:solidFill>
                <a:latin typeface="Inter"/>
              </a:rPr>
              <a:t>! – </a:t>
            </a:r>
            <a:r>
              <a:rPr lang="it-IT" b="1" dirty="0" smtClean="0">
                <a:solidFill>
                  <a:srgbClr val="FF0000"/>
                </a:solidFill>
                <a:latin typeface="Inter"/>
              </a:rPr>
              <a:t>Abbi</a:t>
            </a:r>
            <a:r>
              <a:rPr lang="it-IT" dirty="0" smtClean="0">
                <a:solidFill>
                  <a:srgbClr val="373737"/>
                </a:solidFill>
                <a:latin typeface="Inter"/>
              </a:rPr>
              <a:t> =  Tenha, Seja</a:t>
            </a:r>
          </a:p>
          <a:p>
            <a:endParaRPr lang="it-IT" dirty="0">
              <a:solidFill>
                <a:srgbClr val="373737"/>
              </a:solidFill>
              <a:latin typeface="Inter"/>
            </a:endParaRPr>
          </a:p>
          <a:p>
            <a:r>
              <a:rPr lang="it-IT" b="1" dirty="0">
                <a:solidFill>
                  <a:srgbClr val="373737"/>
                </a:solidFill>
                <a:latin typeface="Inter"/>
              </a:rPr>
              <a:t>Sappi</a:t>
            </a:r>
            <a:r>
              <a:rPr lang="it-IT" dirty="0">
                <a:solidFill>
                  <a:srgbClr val="373737"/>
                </a:solidFill>
                <a:latin typeface="Inter"/>
              </a:rPr>
              <a:t> che questa è l’ultima volta che te lo dico</a:t>
            </a:r>
            <a:r>
              <a:rPr lang="it-IT" dirty="0" smtClean="0">
                <a:solidFill>
                  <a:srgbClr val="373737"/>
                </a:solidFill>
                <a:latin typeface="Inter"/>
              </a:rPr>
              <a:t>! – </a:t>
            </a:r>
            <a:r>
              <a:rPr lang="it-IT" b="1" dirty="0" smtClean="0">
                <a:solidFill>
                  <a:srgbClr val="FF0000"/>
                </a:solidFill>
                <a:latin typeface="Inter"/>
              </a:rPr>
              <a:t>Sappi</a:t>
            </a:r>
            <a:r>
              <a:rPr lang="it-IT" dirty="0" smtClean="0">
                <a:solidFill>
                  <a:srgbClr val="373737"/>
                </a:solidFill>
                <a:latin typeface="Inter"/>
              </a:rPr>
              <a:t> = Saiba, Entenda</a:t>
            </a:r>
          </a:p>
          <a:p>
            <a:endParaRPr lang="it-IT" dirty="0">
              <a:solidFill>
                <a:srgbClr val="373737"/>
              </a:solidFill>
              <a:latin typeface="Inter"/>
            </a:endParaRPr>
          </a:p>
          <a:p>
            <a:r>
              <a:rPr lang="it-IT" dirty="0">
                <a:solidFill>
                  <a:srgbClr val="373737"/>
                </a:solidFill>
                <a:latin typeface="Inter"/>
              </a:rPr>
              <a:t>Basta litigare ragazzi, </a:t>
            </a:r>
            <a:r>
              <a:rPr lang="it-IT" b="1" dirty="0">
                <a:solidFill>
                  <a:srgbClr val="373737"/>
                </a:solidFill>
                <a:latin typeface="Inter"/>
              </a:rPr>
              <a:t>fate </a:t>
            </a:r>
            <a:r>
              <a:rPr lang="it-IT" dirty="0">
                <a:solidFill>
                  <a:srgbClr val="373737"/>
                </a:solidFill>
                <a:latin typeface="Inter"/>
              </a:rPr>
              <a:t>la pace</a:t>
            </a:r>
            <a:r>
              <a:rPr lang="it-IT" dirty="0" smtClean="0">
                <a:solidFill>
                  <a:srgbClr val="373737"/>
                </a:solidFill>
                <a:latin typeface="Inter"/>
              </a:rPr>
              <a:t>! </a:t>
            </a:r>
            <a:r>
              <a:rPr lang="it-IT" b="1" dirty="0" smtClean="0">
                <a:solidFill>
                  <a:srgbClr val="FF0000"/>
                </a:solidFill>
                <a:latin typeface="Inter"/>
              </a:rPr>
              <a:t>Fate</a:t>
            </a:r>
            <a:r>
              <a:rPr lang="it-IT" dirty="0" smtClean="0">
                <a:solidFill>
                  <a:srgbClr val="373737"/>
                </a:solidFill>
                <a:latin typeface="Inter"/>
              </a:rPr>
              <a:t> = Faça, Façam</a:t>
            </a:r>
            <a:endParaRPr lang="it-IT" b="0" i="0" dirty="0">
              <a:solidFill>
                <a:srgbClr val="373737"/>
              </a:solidFill>
              <a:effectLst/>
              <a:latin typeface="Inter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0731" y="1958331"/>
            <a:ext cx="3962545" cy="2279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5417" y="4300238"/>
            <a:ext cx="3937859" cy="2251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325862" y="2213692"/>
            <a:ext cx="17860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err="1" smtClean="0"/>
              <a:t>Esempi</a:t>
            </a:r>
            <a:r>
              <a:rPr lang="pt-BR" dirty="0" smtClean="0"/>
              <a:t>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1502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64720" y="1439533"/>
            <a:ext cx="9583196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 smtClean="0"/>
              <a:t>CONDIZIONALE PRESENTE</a:t>
            </a:r>
          </a:p>
          <a:p>
            <a:pPr marL="265113" indent="-265113" algn="just"/>
            <a:endParaRPr lang="pt-BR" b="1" dirty="0"/>
          </a:p>
          <a:p>
            <a:pPr marL="265113" indent="-265113" algn="just"/>
            <a:r>
              <a:rPr lang="it-IT" dirty="0" smtClean="0"/>
              <a:t>     il </a:t>
            </a:r>
            <a:r>
              <a:rPr lang="it-IT" dirty="0"/>
              <a:t>condizionale presente è un tempo semplice che si utilizza quando si vuole indicare un evento che può verificarsi nel presente a condizione che prima se ne verifichi un </a:t>
            </a:r>
            <a:r>
              <a:rPr lang="it-IT" dirty="0" smtClean="0"/>
              <a:t>altro. </a:t>
            </a:r>
            <a:endParaRPr lang="it-IT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/>
          <a:srcRect l="6646" t="5299" r="5224" b="44109"/>
          <a:stretch/>
        </p:blipFill>
        <p:spPr>
          <a:xfrm>
            <a:off x="408671" y="2916365"/>
            <a:ext cx="1167288" cy="67010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962167" y="812953"/>
            <a:ext cx="339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QUARANTADUE</a:t>
            </a:r>
          </a:p>
          <a:p>
            <a:pPr algn="ctr"/>
            <a:r>
              <a:rPr lang="pt-BR" b="1" dirty="0" smtClean="0"/>
              <a:t>SPECIALE 8 - </a:t>
            </a:r>
            <a:r>
              <a:rPr lang="pt-BR" b="1" dirty="0" err="1" smtClean="0"/>
              <a:t>Grammatica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064720" y="3041156"/>
            <a:ext cx="96349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1" dirty="0" smtClean="0">
                <a:solidFill>
                  <a:srgbClr val="FF0000"/>
                </a:solidFill>
              </a:rPr>
              <a:t>OSV</a:t>
            </a:r>
            <a:r>
              <a:rPr lang="pt-BR" dirty="0" smtClean="0"/>
              <a:t> -:  </a:t>
            </a:r>
            <a:r>
              <a:rPr lang="it-IT" dirty="0"/>
              <a:t>Il condizionale è un</a:t>
            </a:r>
            <a:r>
              <a:rPr lang="it-IT" b="1" dirty="0"/>
              <a:t> </a:t>
            </a:r>
            <a:r>
              <a:rPr lang="it-IT" b="1" dirty="0">
                <a:hlinkClick r:id="rId6"/>
              </a:rPr>
              <a:t>modo verbale finito</a:t>
            </a:r>
            <a:r>
              <a:rPr lang="it-IT" dirty="0"/>
              <a:t> che si utilizza per esprimere l’</a:t>
            </a:r>
            <a:r>
              <a:rPr lang="it-IT" b="1" dirty="0"/>
              <a:t>eventualità</a:t>
            </a:r>
            <a:r>
              <a:rPr lang="it-IT" dirty="0"/>
              <a:t> che accada qualcosa a patto che si verifichi prima un’altra ipotesi. Ad esempio</a:t>
            </a:r>
            <a:r>
              <a:rPr lang="it-IT" dirty="0" smtClean="0"/>
              <a:t>:</a:t>
            </a:r>
          </a:p>
          <a:p>
            <a:pPr algn="just"/>
            <a:endParaRPr lang="it-IT" dirty="0"/>
          </a:p>
          <a:p>
            <a:pPr algn="just"/>
            <a:r>
              <a:rPr lang="it-IT" b="1" i="1" dirty="0"/>
              <a:t>Capiresti </a:t>
            </a:r>
            <a:r>
              <a:rPr lang="it-IT" b="1" dirty="0"/>
              <a:t>cosa succede se avessi visto il film precedente </a:t>
            </a:r>
            <a:r>
              <a:rPr lang="it-IT" dirty="0"/>
              <a:t>(</a:t>
            </a:r>
            <a:r>
              <a:rPr lang="it-IT" b="1" dirty="0">
                <a:solidFill>
                  <a:srgbClr val="FF0000"/>
                </a:solidFill>
              </a:rPr>
              <a:t>cioè, deve verificarsi la condizione di aver visto un film per capire bene quello che sto vedendo</a:t>
            </a:r>
            <a:r>
              <a:rPr lang="it-IT" dirty="0" smtClean="0"/>
              <a:t>);</a:t>
            </a:r>
          </a:p>
          <a:p>
            <a:pPr algn="just"/>
            <a:r>
              <a:rPr lang="it-IT" dirty="0"/>
              <a:t/>
            </a:r>
            <a:br>
              <a:rPr lang="it-IT" dirty="0"/>
            </a:br>
            <a:r>
              <a:rPr lang="it-IT" b="1" dirty="0"/>
              <a:t>Se ci fosse lo sciopero dei mezzi pubblici, </a:t>
            </a:r>
            <a:r>
              <a:rPr lang="it-IT" b="1" i="1" dirty="0"/>
              <a:t>sarebbe</a:t>
            </a:r>
            <a:r>
              <a:rPr lang="it-IT" b="1" dirty="0"/>
              <a:t> meglio uscire in anticipo </a:t>
            </a:r>
            <a:r>
              <a:rPr lang="it-IT" dirty="0"/>
              <a:t>(</a:t>
            </a:r>
            <a:r>
              <a:rPr lang="it-IT" b="1" dirty="0">
                <a:solidFill>
                  <a:srgbClr val="FF0000"/>
                </a:solidFill>
              </a:rPr>
              <a:t>cioè, nell’ipotesi dello sciopero dei trasporti, dovrei muovermi in anticipo</a:t>
            </a:r>
            <a:r>
              <a:rPr lang="it-IT" dirty="0" smtClean="0"/>
              <a:t>).</a:t>
            </a:r>
          </a:p>
          <a:p>
            <a:pPr algn="just"/>
            <a:endParaRPr lang="it-IT" dirty="0" smtClean="0"/>
          </a:p>
          <a:p>
            <a:r>
              <a:rPr lang="it-IT" b="1" dirty="0" smtClean="0"/>
              <a:t>Se </a:t>
            </a:r>
            <a:r>
              <a:rPr lang="it-IT" b="1" dirty="0">
                <a:solidFill>
                  <a:srgbClr val="FF0000"/>
                </a:solidFill>
              </a:rPr>
              <a:t>prestassi attenzione </a:t>
            </a:r>
            <a:r>
              <a:rPr lang="it-IT" b="1" dirty="0"/>
              <a:t>alle istruzioni, </a:t>
            </a:r>
            <a:r>
              <a:rPr lang="it-IT" b="1" i="1" dirty="0"/>
              <a:t>cucineresti</a:t>
            </a:r>
            <a:r>
              <a:rPr lang="it-IT" b="1" dirty="0"/>
              <a:t> meglio</a:t>
            </a:r>
            <a:r>
              <a:rPr lang="it-IT" b="1" dirty="0" smtClean="0"/>
              <a:t>; - </a:t>
            </a:r>
            <a:r>
              <a:rPr lang="it-IT" b="1" dirty="0" smtClean="0">
                <a:solidFill>
                  <a:srgbClr val="002060"/>
                </a:solidFill>
              </a:rPr>
              <a:t>Se você prestasse atenção </a:t>
            </a:r>
          </a:p>
          <a:p>
            <a:r>
              <a:rPr lang="it-IT" b="1" dirty="0" smtClean="0"/>
              <a:t>Se </a:t>
            </a:r>
            <a:r>
              <a:rPr lang="it-IT" b="1" dirty="0"/>
              <a:t>ti </a:t>
            </a:r>
            <a:r>
              <a:rPr lang="it-IT" b="1" dirty="0" smtClean="0">
                <a:solidFill>
                  <a:srgbClr val="FF0000"/>
                </a:solidFill>
              </a:rPr>
              <a:t>sbrigassi</a:t>
            </a:r>
            <a:r>
              <a:rPr lang="it-IT" b="1" dirty="0" smtClean="0"/>
              <a:t>, non</a:t>
            </a:r>
            <a:r>
              <a:rPr lang="it-IT" b="1" dirty="0"/>
              <a:t> </a:t>
            </a:r>
            <a:r>
              <a:rPr lang="it-IT" b="1" i="1" dirty="0"/>
              <a:t>arriveremmo</a:t>
            </a:r>
            <a:r>
              <a:rPr lang="it-IT" b="1" dirty="0"/>
              <a:t> in ritardo alla festa</a:t>
            </a:r>
            <a:r>
              <a:rPr lang="it-IT" dirty="0" smtClean="0"/>
              <a:t>. – </a:t>
            </a:r>
            <a:r>
              <a:rPr lang="it-IT" b="1" dirty="0" smtClean="0">
                <a:solidFill>
                  <a:srgbClr val="002060"/>
                </a:solidFill>
              </a:rPr>
              <a:t>Se você se apressasse</a:t>
            </a:r>
            <a:endParaRPr lang="it-I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1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692067" y="1689287"/>
            <a:ext cx="9896028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 smtClean="0"/>
              <a:t>CONDIZIONALE PASSATO</a:t>
            </a:r>
          </a:p>
          <a:p>
            <a:endParaRPr lang="pt-BR" b="1" dirty="0" smtClean="0"/>
          </a:p>
          <a:p>
            <a:pPr marL="265113" indent="-265113" algn="just"/>
            <a:r>
              <a:rPr lang="it-IT" dirty="0" smtClean="0"/>
              <a:t>     il</a:t>
            </a:r>
            <a:r>
              <a:rPr lang="it-IT" dirty="0"/>
              <a:t> </a:t>
            </a:r>
            <a:r>
              <a:rPr lang="it-IT" b="1" dirty="0"/>
              <a:t>condizionale passato</a:t>
            </a:r>
            <a:r>
              <a:rPr lang="it-IT" dirty="0"/>
              <a:t> è un tempo </a:t>
            </a:r>
            <a:r>
              <a:rPr lang="it-IT" dirty="0" smtClean="0"/>
              <a:t>composto con </a:t>
            </a:r>
            <a:r>
              <a:rPr lang="it-IT" dirty="0"/>
              <a:t>l’uso degli </a:t>
            </a:r>
            <a:r>
              <a:rPr lang="it-IT" dirty="0">
                <a:hlinkClick r:id="rId5"/>
              </a:rPr>
              <a:t>ausiliari </a:t>
            </a:r>
            <a:r>
              <a:rPr lang="it-IT" i="1" dirty="0">
                <a:hlinkClick r:id="rId5"/>
              </a:rPr>
              <a:t>essere</a:t>
            </a:r>
            <a:r>
              <a:rPr lang="it-IT" dirty="0">
                <a:hlinkClick r:id="rId5"/>
              </a:rPr>
              <a:t> e </a:t>
            </a:r>
            <a:r>
              <a:rPr lang="it-IT" i="1" dirty="0" smtClean="0">
                <a:hlinkClick r:id="rId5"/>
              </a:rPr>
              <a:t>avere</a:t>
            </a:r>
            <a:r>
              <a:rPr lang="it-IT" dirty="0" smtClean="0"/>
              <a:t> </a:t>
            </a:r>
            <a:r>
              <a:rPr lang="it-IT" dirty="0"/>
              <a:t>che viene utilizzato per </a:t>
            </a:r>
            <a:r>
              <a:rPr lang="it-IT" dirty="0" smtClean="0"/>
              <a:t>esprimire </a:t>
            </a:r>
            <a:r>
              <a:rPr lang="it-IT" dirty="0"/>
              <a:t>un evento che</a:t>
            </a:r>
            <a:r>
              <a:rPr lang="it-IT" b="1" dirty="0"/>
              <a:t> si sarebbe verificato</a:t>
            </a:r>
            <a:r>
              <a:rPr lang="it-IT" dirty="0"/>
              <a:t> nel passato se si fosse prima verificata una </a:t>
            </a:r>
            <a:r>
              <a:rPr lang="it-IT" b="1" dirty="0"/>
              <a:t>determinata condizione</a:t>
            </a:r>
            <a:r>
              <a:rPr lang="it-IT" dirty="0"/>
              <a:t>, oppure per </a:t>
            </a:r>
            <a:r>
              <a:rPr lang="it-IT" dirty="0" smtClean="0"/>
              <a:t>esprimire </a:t>
            </a:r>
            <a:r>
              <a:rPr lang="it-IT" dirty="0"/>
              <a:t>un </a:t>
            </a:r>
            <a:r>
              <a:rPr lang="it-IT" b="1" dirty="0"/>
              <a:t>dubbio</a:t>
            </a:r>
            <a:r>
              <a:rPr lang="it-IT" dirty="0"/>
              <a:t> o un’</a:t>
            </a:r>
            <a:r>
              <a:rPr lang="it-IT" b="1" dirty="0"/>
              <a:t>opinione</a:t>
            </a:r>
            <a:r>
              <a:rPr lang="it-IT" dirty="0"/>
              <a:t>, sempre riferiti al </a:t>
            </a:r>
            <a:r>
              <a:rPr lang="it-IT" dirty="0" smtClean="0"/>
              <a:t>passato.</a:t>
            </a:r>
            <a:endParaRPr lang="it-IT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/>
          <a:srcRect l="6646" t="5299" r="5224" b="44109"/>
          <a:stretch/>
        </p:blipFill>
        <p:spPr>
          <a:xfrm>
            <a:off x="228092" y="1689287"/>
            <a:ext cx="1167288" cy="67010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962167" y="812953"/>
            <a:ext cx="339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QUARANTADUE</a:t>
            </a:r>
          </a:p>
          <a:p>
            <a:pPr algn="ctr"/>
            <a:r>
              <a:rPr lang="pt-BR" b="1" dirty="0" smtClean="0"/>
              <a:t>SPECIALE 8 - </a:t>
            </a:r>
            <a:r>
              <a:rPr lang="pt-BR" b="1" dirty="0" err="1" smtClean="0"/>
              <a:t>Grammatica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692067" y="3588529"/>
            <a:ext cx="989602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Se </a:t>
            </a:r>
            <a:r>
              <a:rPr lang="it-IT" dirty="0"/>
              <a:t>mi </a:t>
            </a:r>
            <a:r>
              <a:rPr lang="it-IT" b="1" dirty="0">
                <a:solidFill>
                  <a:srgbClr val="FF0000"/>
                </a:solidFill>
              </a:rPr>
              <a:t>avessero dato </a:t>
            </a:r>
            <a:r>
              <a:rPr lang="it-IT" dirty="0"/>
              <a:t>le ferie, </a:t>
            </a:r>
            <a:r>
              <a:rPr lang="it-IT" b="1" i="1" dirty="0">
                <a:solidFill>
                  <a:srgbClr val="FF0000"/>
                </a:solidFill>
              </a:rPr>
              <a:t>sarei partito</a:t>
            </a:r>
            <a:r>
              <a:rPr lang="it-IT" b="1" dirty="0">
                <a:solidFill>
                  <a:srgbClr val="FF0000"/>
                </a:solidFill>
              </a:rPr>
              <a:t> </a:t>
            </a:r>
            <a:r>
              <a:rPr lang="it-IT" dirty="0"/>
              <a:t>immediatamente con </a:t>
            </a:r>
            <a:r>
              <a:rPr lang="it-IT" dirty="0" smtClean="0"/>
              <a:t>voi.</a:t>
            </a:r>
          </a:p>
          <a:p>
            <a:pPr algn="just"/>
            <a:r>
              <a:rPr lang="it-IT" dirty="0" smtClean="0"/>
              <a:t>Se eles tivessem me dado férias, eu teria partido imediatamente com vocês.</a:t>
            </a:r>
          </a:p>
          <a:p>
            <a:pPr algn="just"/>
            <a:r>
              <a:rPr lang="it-IT" dirty="0" smtClean="0"/>
              <a:t>;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Quando </a:t>
            </a:r>
            <a:r>
              <a:rPr lang="it-IT" b="1" dirty="0">
                <a:solidFill>
                  <a:srgbClr val="FF0000"/>
                </a:solidFill>
              </a:rPr>
              <a:t>si è rotto </a:t>
            </a:r>
            <a:r>
              <a:rPr lang="it-IT" dirty="0"/>
              <a:t>il tubo del lavandino, </a:t>
            </a:r>
            <a:r>
              <a:rPr lang="it-IT" b="1" i="1" dirty="0">
                <a:solidFill>
                  <a:srgbClr val="FF0000"/>
                </a:solidFill>
              </a:rPr>
              <a:t>avrei dovuto</a:t>
            </a:r>
            <a:r>
              <a:rPr lang="it-IT" dirty="0"/>
              <a:t> </a:t>
            </a:r>
            <a:r>
              <a:rPr lang="it-IT" b="1" dirty="0">
                <a:solidFill>
                  <a:srgbClr val="0070C0"/>
                </a:solidFill>
              </a:rPr>
              <a:t>chiamare</a:t>
            </a:r>
            <a:r>
              <a:rPr lang="it-IT" dirty="0"/>
              <a:t> l’idraulico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Quando </a:t>
            </a:r>
            <a:r>
              <a:rPr lang="it-IT" b="1" dirty="0" smtClean="0"/>
              <a:t>quebrou</a:t>
            </a:r>
            <a:r>
              <a:rPr lang="it-IT" dirty="0" smtClean="0"/>
              <a:t> o cano da pia, eu </a:t>
            </a:r>
            <a:r>
              <a:rPr lang="it-IT" b="1" dirty="0" smtClean="0"/>
              <a:t>deveria ter ligado </a:t>
            </a:r>
            <a:r>
              <a:rPr lang="it-IT" dirty="0" smtClean="0"/>
              <a:t>para o encanador.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7360" y="5228569"/>
            <a:ext cx="7070735" cy="162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2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3" y="181761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962166" y="802324"/>
            <a:ext cx="339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QUARANTADUE</a:t>
            </a:r>
          </a:p>
          <a:p>
            <a:pPr algn="ctr"/>
            <a:r>
              <a:rPr lang="pt-BR" b="1" dirty="0" smtClean="0"/>
              <a:t>SPECIALE 8 - </a:t>
            </a:r>
            <a:r>
              <a:rPr lang="pt-BR" b="1" dirty="0" err="1" smtClean="0"/>
              <a:t>Grammatica</a:t>
            </a:r>
            <a:endParaRPr lang="pt-BR" b="1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024062"/>
              </p:ext>
            </p:extLst>
          </p:nvPr>
        </p:nvGraphicFramePr>
        <p:xfrm>
          <a:off x="360704" y="1680907"/>
          <a:ext cx="838678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8214"/>
                <a:gridCol w="1931349"/>
                <a:gridCol w="3307223"/>
              </a:tblGrid>
              <a:tr h="35273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CONDIZIONALE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PRESENTE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PASSATO</a:t>
                      </a:r>
                      <a:endParaRPr lang="pt-BR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PERSONE DEL DISCORSO</a:t>
                      </a:r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70C0"/>
                          </a:solidFill>
                        </a:rPr>
                        <a:t>CAPIRE</a:t>
                      </a:r>
                      <a:endParaRPr lang="pt-B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29018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IO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CAPIR</a:t>
                      </a:r>
                      <a:r>
                        <a:rPr lang="pt-BR" sz="1800" b="1" dirty="0" smtClean="0"/>
                        <a:t>EI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AVREI CAPITO</a:t>
                      </a:r>
                      <a:endParaRPr lang="pt-BR" sz="1800" dirty="0"/>
                    </a:p>
                  </a:txBody>
                  <a:tcPr/>
                </a:tc>
              </a:tr>
              <a:tr h="28334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TU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CAPIR</a:t>
                      </a:r>
                      <a:r>
                        <a:rPr lang="pt-BR" sz="1800" b="1" dirty="0" smtClean="0"/>
                        <a:t>ESTI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AVRESTI CAPITO</a:t>
                      </a:r>
                      <a:endParaRPr lang="pt-BR" sz="1800" dirty="0"/>
                    </a:p>
                  </a:txBody>
                  <a:tcPr/>
                </a:tc>
              </a:tr>
              <a:tr h="27175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LUI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CAPIR</a:t>
                      </a:r>
                      <a:r>
                        <a:rPr lang="pt-BR" sz="1800" b="1" dirty="0" smtClean="0"/>
                        <a:t>EBBE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AVREBBE CAPITO</a:t>
                      </a:r>
                      <a:endParaRPr lang="pt-BR" sz="1800" dirty="0"/>
                    </a:p>
                  </a:txBody>
                  <a:tcPr/>
                </a:tc>
              </a:tr>
              <a:tr h="27175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NOI 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CAPIR</a:t>
                      </a:r>
                      <a:r>
                        <a:rPr lang="pt-BR" sz="1800" b="1" dirty="0" smtClean="0"/>
                        <a:t>EMMO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AVREMMO CAPITO</a:t>
                      </a:r>
                      <a:endParaRPr lang="pt-BR" sz="1800" dirty="0"/>
                    </a:p>
                  </a:txBody>
                  <a:tcPr/>
                </a:tc>
              </a:tr>
              <a:tr h="27175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VOI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CAPIR</a:t>
                      </a:r>
                      <a:r>
                        <a:rPr lang="pt-BR" sz="1800" b="1" dirty="0" smtClean="0"/>
                        <a:t>ESTE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AVRESTE CAPITO</a:t>
                      </a:r>
                      <a:endParaRPr lang="pt-BR" sz="1800" dirty="0"/>
                    </a:p>
                  </a:txBody>
                  <a:tcPr/>
                </a:tc>
              </a:tr>
              <a:tr h="27175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LORO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CAPIR</a:t>
                      </a:r>
                      <a:r>
                        <a:rPr lang="pt-BR" sz="1800" b="1" dirty="0" smtClean="0"/>
                        <a:t>EBBERO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AVREBBERO CAPITO</a:t>
                      </a:r>
                      <a:endParaRPr lang="pt-BR" sz="1800" dirty="0"/>
                    </a:p>
                  </a:txBody>
                  <a:tcPr/>
                </a:tc>
              </a:tr>
              <a:tr h="271756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C00000"/>
                          </a:solidFill>
                        </a:rPr>
                        <a:t>Entenderia</a:t>
                      </a:r>
                      <a:endParaRPr lang="pt-BR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C00000"/>
                          </a:solidFill>
                        </a:rPr>
                        <a:t>Teria entendido</a:t>
                      </a:r>
                      <a:endParaRPr lang="pt-BR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360704" y="4972747"/>
            <a:ext cx="838678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Se </a:t>
            </a:r>
            <a:r>
              <a:rPr lang="it-IT" dirty="0"/>
              <a:t>non fosse importante </a:t>
            </a:r>
            <a:r>
              <a:rPr lang="it-IT" b="1" dirty="0"/>
              <a:t>lo capirei</a:t>
            </a:r>
            <a:r>
              <a:rPr lang="it-IT" dirty="0"/>
              <a:t>, ma lo è</a:t>
            </a:r>
            <a:r>
              <a:rPr lang="it-IT" dirty="0" smtClean="0"/>
              <a:t>.</a:t>
            </a:r>
          </a:p>
          <a:p>
            <a:r>
              <a:rPr lang="it-IT" dirty="0" smtClean="0"/>
              <a:t>E lo</a:t>
            </a:r>
            <a:r>
              <a:rPr lang="it-IT" dirty="0"/>
              <a:t> </a:t>
            </a:r>
            <a:r>
              <a:rPr lang="it-IT" b="1" dirty="0"/>
              <a:t>capirei</a:t>
            </a:r>
            <a:r>
              <a:rPr lang="it-IT" dirty="0"/>
              <a:t>, anche se mi </a:t>
            </a:r>
            <a:r>
              <a:rPr lang="it-IT" b="1" dirty="0"/>
              <a:t>spezzerebbe</a:t>
            </a:r>
            <a:r>
              <a:rPr lang="it-IT" dirty="0"/>
              <a:t> il cuore</a:t>
            </a:r>
            <a:r>
              <a:rPr lang="it-IT" dirty="0" smtClean="0"/>
              <a:t>.</a:t>
            </a:r>
          </a:p>
          <a:p>
            <a:r>
              <a:rPr lang="it-IT" dirty="0" smtClean="0"/>
              <a:t>Amy</a:t>
            </a:r>
            <a:r>
              <a:rPr lang="it-IT" dirty="0"/>
              <a:t>, </a:t>
            </a:r>
            <a:r>
              <a:rPr lang="it-IT" b="1" i="1" dirty="0"/>
              <a:t>capirei</a:t>
            </a:r>
            <a:r>
              <a:rPr lang="it-IT" dirty="0"/>
              <a:t> perfettamente se tu non mi volessi mai più vedere</a:t>
            </a:r>
            <a:r>
              <a:rPr lang="it-IT" dirty="0" smtClean="0"/>
              <a:t>.</a:t>
            </a:r>
          </a:p>
          <a:p>
            <a:r>
              <a:rPr lang="it-IT" dirty="0"/>
              <a:t>Lo </a:t>
            </a:r>
            <a:r>
              <a:rPr lang="it-IT" b="1" dirty="0"/>
              <a:t>capirei</a:t>
            </a:r>
            <a:r>
              <a:rPr lang="it-IT" dirty="0"/>
              <a:t>, se tu avessi bisogno di aiuto</a:t>
            </a:r>
            <a:r>
              <a:rPr lang="it-IT" dirty="0" smtClean="0"/>
              <a:t>.</a:t>
            </a:r>
          </a:p>
          <a:p>
            <a:r>
              <a:rPr lang="it-IT" dirty="0"/>
              <a:t>Se vuoi darmi uno schiaffo adesso, lo </a:t>
            </a:r>
            <a:r>
              <a:rPr lang="it-IT" b="1" dirty="0"/>
              <a:t>capirei</a:t>
            </a:r>
            <a:r>
              <a:rPr lang="it-IT" dirty="0" smtClean="0"/>
              <a:t>.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621" y="1680908"/>
            <a:ext cx="3366257" cy="5046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6061638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2707</TotalTime>
  <Words>298</Words>
  <Application>Microsoft Office PowerPoint</Application>
  <PresentationFormat>Widescreen</PresentationFormat>
  <Paragraphs>168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Inter</vt:lpstr>
      <vt:lpstr>Wingdings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ANTONIO BELELLI</cp:lastModifiedBy>
  <cp:revision>210</cp:revision>
  <dcterms:created xsi:type="dcterms:W3CDTF">2022-09-01T12:36:47Z</dcterms:created>
  <dcterms:modified xsi:type="dcterms:W3CDTF">2024-09-02T14:01:19Z</dcterms:modified>
</cp:coreProperties>
</file>