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0"/>
  </p:notesMasterIdLst>
  <p:sldIdLst>
    <p:sldId id="256" r:id="rId2"/>
    <p:sldId id="364" r:id="rId3"/>
    <p:sldId id="337" r:id="rId4"/>
    <p:sldId id="360" r:id="rId5"/>
    <p:sldId id="361" r:id="rId6"/>
    <p:sldId id="362" r:id="rId7"/>
    <p:sldId id="341" r:id="rId8"/>
    <p:sldId id="365" r:id="rId9"/>
    <p:sldId id="366" r:id="rId10"/>
    <p:sldId id="339" r:id="rId11"/>
    <p:sldId id="340" r:id="rId12"/>
    <p:sldId id="338" r:id="rId13"/>
    <p:sldId id="350" r:id="rId14"/>
    <p:sldId id="349" r:id="rId15"/>
    <p:sldId id="351" r:id="rId16"/>
    <p:sldId id="352" r:id="rId17"/>
    <p:sldId id="334" r:id="rId18"/>
    <p:sldId id="274" r:id="rId19"/>
    <p:sldId id="276" r:id="rId20"/>
    <p:sldId id="277" r:id="rId21"/>
    <p:sldId id="279" r:id="rId22"/>
    <p:sldId id="298" r:id="rId23"/>
    <p:sldId id="280" r:id="rId24"/>
    <p:sldId id="328" r:id="rId25"/>
    <p:sldId id="302" r:id="rId26"/>
    <p:sldId id="321" r:id="rId27"/>
    <p:sldId id="300" r:id="rId28"/>
    <p:sldId id="322" r:id="rId29"/>
    <p:sldId id="327" r:id="rId30"/>
    <p:sldId id="323" r:id="rId31"/>
    <p:sldId id="324" r:id="rId32"/>
    <p:sldId id="325" r:id="rId33"/>
    <p:sldId id="326" r:id="rId34"/>
    <p:sldId id="303" r:id="rId35"/>
    <p:sldId id="275" r:id="rId36"/>
    <p:sldId id="330" r:id="rId37"/>
    <p:sldId id="305" r:id="rId38"/>
    <p:sldId id="318" r:id="rId39"/>
    <p:sldId id="331" r:id="rId40"/>
    <p:sldId id="301" r:id="rId41"/>
    <p:sldId id="329" r:id="rId42"/>
    <p:sldId id="353" r:id="rId43"/>
    <p:sldId id="355" r:id="rId44"/>
    <p:sldId id="354" r:id="rId45"/>
    <p:sldId id="356" r:id="rId46"/>
    <p:sldId id="357" r:id="rId47"/>
    <p:sldId id="358" r:id="rId48"/>
    <p:sldId id="36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99"/>
    <a:srgbClr val="FFCCFF"/>
    <a:srgbClr val="FFFF99"/>
    <a:srgbClr val="FF0000"/>
    <a:srgbClr val="FFCC66"/>
    <a:srgbClr val="FFCC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9950" autoAdjust="0"/>
  </p:normalViewPr>
  <p:slideViewPr>
    <p:cSldViewPr snapToObjects="1">
      <p:cViewPr varScale="1">
        <p:scale>
          <a:sx n="100" d="100"/>
          <a:sy n="100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pt-B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pt-B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pt-BR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ACA8DEF9-0DC0-4B58-880D-606E89CDB9C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5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320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528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6681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1484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77B-280E-45F6-8EAC-E32A41DB415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6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FD98-1E40-475C-8BAF-2BDDC8B1BE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97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D4E-58A6-4A90-8CE0-3042077091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8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6021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932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F661ED-355C-4E75-9EA7-8B67605884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3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6A39-7AE4-4482-A0C1-4DC545B458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6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982090-E6D5-48AC-AF31-E7E2A630BC95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B64-BB27-4ED2-BEC7-E78E3F49330F}" type="slidenum">
              <a:rPr lang="pt-BR"/>
              <a:pPr/>
              <a:t>1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BD390D8-0E3C-4C66-BBBC-5D3533E92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0" y="202322"/>
            <a:ext cx="6804248" cy="8640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A7415E-744D-4A9D-B538-56A009B7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" y="1547676"/>
            <a:ext cx="6801612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952" y="989361"/>
            <a:ext cx="3385224" cy="639894"/>
          </a:xfrm>
        </p:spPr>
        <p:txBody>
          <a:bodyPr>
            <a:normAutofit fontScale="90000"/>
          </a:bodyPr>
          <a:lstStyle/>
          <a:p>
            <a:r>
              <a:rPr lang="pt-BR" dirty="0"/>
              <a:t>AUTO- ESTIMA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t-BR" dirty="0"/>
              <a:t>“</a:t>
            </a:r>
            <a:r>
              <a:rPr lang="pt-BR" dirty="0">
                <a:solidFill>
                  <a:srgbClr val="000099"/>
                </a:solidFill>
              </a:rPr>
              <a:t>Os relacionamentos mais desastrosos são aqueles que as pessoas não se valorizam; a união de dois abismos não produz um cume”.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dirty="0">
                <a:solidFill>
                  <a:srgbClr val="000099"/>
                </a:solidFill>
              </a:rPr>
              <a:t> </a:t>
            </a:r>
            <a:r>
              <a:rPr lang="pt-BR" sz="1600" dirty="0">
                <a:solidFill>
                  <a:srgbClr val="000099"/>
                </a:solidFill>
              </a:rPr>
              <a:t>(Nathaniel </a:t>
            </a:r>
            <a:r>
              <a:rPr lang="pt-BR" sz="1600" dirty="0" err="1">
                <a:solidFill>
                  <a:srgbClr val="000099"/>
                </a:solidFill>
              </a:rPr>
              <a:t>Branden</a:t>
            </a:r>
            <a:r>
              <a:rPr lang="pt-BR" dirty="0">
                <a:solidFill>
                  <a:srgbClr val="000099"/>
                </a:solidFill>
              </a:rPr>
              <a:t>)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pt-BR" dirty="0">
              <a:solidFill>
                <a:srgbClr val="000099"/>
              </a:solidFill>
            </a:endParaRPr>
          </a:p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0A8E-661E-4EF7-A303-44EC26FE47D5}" type="slidenum">
              <a:rPr lang="pt-BR"/>
              <a:pPr/>
              <a:t>10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3759E1F-E4D5-4956-BA5A-4F42C45F6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-8879"/>
            <a:ext cx="6443662" cy="8657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7952285-6256-4DAA-8D77-A8DAECB7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84" y="2996952"/>
            <a:ext cx="3847610" cy="26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77053"/>
            <a:ext cx="6341328" cy="748455"/>
          </a:xfrm>
        </p:spPr>
        <p:txBody>
          <a:bodyPr/>
          <a:lstStyle/>
          <a:p>
            <a:r>
              <a:rPr lang="pt-BR" sz="4000" dirty="0">
                <a:solidFill>
                  <a:srgbClr val="0066CC"/>
                </a:solidFill>
              </a:rPr>
              <a:t>O PROFESSOR -AUTO-ESTIMA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2152404"/>
            <a:ext cx="4253097" cy="395953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É positivo e age de maneira otimista;</a:t>
            </a:r>
          </a:p>
          <a:p>
            <a:r>
              <a:rPr lang="pt-BR" dirty="0">
                <a:solidFill>
                  <a:srgbClr val="000000"/>
                </a:solidFill>
              </a:rPr>
              <a:t> Aceita os outros como são, por que se aceita como é e reconhece nos outros e nele mesmo os instrumentos para a evolução.</a:t>
            </a:r>
          </a:p>
          <a:p>
            <a:r>
              <a:rPr lang="pt-BR" dirty="0">
                <a:solidFill>
                  <a:srgbClr val="000000"/>
                </a:solidFill>
              </a:rPr>
              <a:t> Tem e põe em prática virtudes como a </a:t>
            </a:r>
            <a:r>
              <a:rPr lang="pt-BR" dirty="0">
                <a:solidFill>
                  <a:srgbClr val="FF0000"/>
                </a:solidFill>
              </a:rPr>
              <a:t>honestidade, sinceridade, tolerância e acima de tudo, integridade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3A73-24D2-4EFF-837B-60DD1AD869AE}" type="slidenum">
              <a:rPr lang="pt-BR"/>
              <a:pPr/>
              <a:t>11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68AD4-915F-4BCA-B1B6-D19E01D8B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0"/>
            <a:ext cx="6443662" cy="6291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F00A628-1631-4096-9A10-774F0C92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082262"/>
            <a:ext cx="4104456" cy="350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5247" y="801933"/>
            <a:ext cx="6125304" cy="748455"/>
          </a:xfrm>
        </p:spPr>
        <p:txBody>
          <a:bodyPr/>
          <a:lstStyle/>
          <a:p>
            <a:r>
              <a:rPr lang="pt-BR" sz="4000" dirty="0">
                <a:solidFill>
                  <a:srgbClr val="0066CC"/>
                </a:solidFill>
              </a:rPr>
              <a:t>O PROFESSOR-AUTO-ESTIMA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0000"/>
                </a:solidFill>
              </a:rPr>
              <a:t>É corajoso, decidido, flexível, criativo, capaz de desfrutar as pequenas coisas da vida, 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FF0000"/>
                </a:solidFill>
              </a:rPr>
              <a:t>É receptivo a novos conhecimentos, vê as pessoas como amigas e não como uma ameaça. E tem senso de humor.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0000"/>
                </a:solidFill>
              </a:rPr>
              <a:t>Confia nas próprias </a:t>
            </a:r>
            <a:r>
              <a:rPr lang="pt-BR" sz="2800" dirty="0" err="1">
                <a:solidFill>
                  <a:srgbClr val="000000"/>
                </a:solidFill>
              </a:rPr>
              <a:t>idéias</a:t>
            </a:r>
            <a:r>
              <a:rPr lang="pt-BR" sz="2800" dirty="0">
                <a:solidFill>
                  <a:srgbClr val="000000"/>
                </a:solidFill>
              </a:rPr>
              <a:t> e sabe ser merecedor da felicidade. 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FF0000"/>
                </a:solidFill>
              </a:rPr>
              <a:t>Reconhece o fato de que o seu destino é ser feliz, por isso não desanima perante as dificuldades da vida e persiste diante delas.</a:t>
            </a:r>
          </a:p>
          <a:p>
            <a:pPr>
              <a:lnSpc>
                <a:spcPct val="80000"/>
              </a:lnSpc>
            </a:pPr>
            <a:endParaRPr lang="pt-BR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6848-48FE-4726-81CF-74FCE5125DBF}" type="slidenum">
              <a:rPr lang="pt-BR"/>
              <a:pPr/>
              <a:t>12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6C347C0-CFBC-429C-A7B8-15F6BA8D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0"/>
            <a:ext cx="6443662" cy="629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859" y="779830"/>
            <a:ext cx="6840760" cy="629178"/>
          </a:xfrm>
        </p:spPr>
        <p:txBody>
          <a:bodyPr>
            <a:normAutofit fontScale="90000"/>
          </a:bodyPr>
          <a:lstStyle/>
          <a:p>
            <a:r>
              <a:rPr lang="pt-BR" dirty="0"/>
              <a:t>Desenvolvendo a assertividade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53337"/>
            <a:ext cx="5189201" cy="402336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3600" b="1" dirty="0">
                <a:solidFill>
                  <a:srgbClr val="00FF00"/>
                </a:solidFill>
                <a:latin typeface="Arial Narrow" pitchFamily="34" charset="0"/>
              </a:rPr>
              <a:t>Aceite críticas e manifeste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600" b="1" dirty="0">
                <a:solidFill>
                  <a:srgbClr val="00FF00"/>
                </a:solidFill>
                <a:latin typeface="Arial Narrow" pitchFamily="34" charset="0"/>
              </a:rPr>
              <a:t>intenção de mudança</a:t>
            </a:r>
            <a:endParaRPr lang="pt-BR" sz="3600" dirty="0">
              <a:solidFill>
                <a:srgbClr val="00FF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pt-BR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latin typeface="Comic Sans MS" pitchFamily="66" charset="0"/>
              </a:rPr>
              <a:t>“Sua apresentação foi muito longa.”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latin typeface="Comic Sans MS" pitchFamily="66" charset="0"/>
              </a:rPr>
              <a:t>“Obrigada, vou ver no que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latin typeface="Comic Sans MS" pitchFamily="66" charset="0"/>
              </a:rPr>
              <a:t> posso reduzir.”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Estar flexível para mudança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00E2-0018-4FDF-AE59-AE50FD57CABB}" type="slidenum">
              <a:rPr lang="pt-BR"/>
              <a:pPr/>
              <a:t>13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D4FB186-C8E5-4AF8-B65D-712D6661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6732240" cy="6291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C0698CC-C087-4932-87EC-5539A9B36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6" r="15328"/>
          <a:stretch/>
        </p:blipFill>
        <p:spPr>
          <a:xfrm>
            <a:off x="5215513" y="2564904"/>
            <a:ext cx="3854672" cy="26245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21110"/>
            <a:ext cx="5832648" cy="552852"/>
          </a:xfrm>
        </p:spPr>
        <p:txBody>
          <a:bodyPr>
            <a:noAutofit/>
          </a:bodyPr>
          <a:lstStyle/>
          <a:p>
            <a:r>
              <a:rPr lang="pt-BR" sz="3600" dirty="0"/>
              <a:t>Desenvolvendo a assertividade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b="1" dirty="0">
                <a:solidFill>
                  <a:srgbClr val="FF0000"/>
                </a:solidFill>
              </a:rPr>
              <a:t>Ser claro, conciso e específico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dirty="0">
                <a:latin typeface="Arial Narrow" pitchFamily="34" charset="0"/>
              </a:rPr>
              <a:t>Dizer </a:t>
            </a:r>
            <a:r>
              <a:rPr lang="pt-BR" sz="2800" b="1" dirty="0">
                <a:solidFill>
                  <a:srgbClr val="FF0000"/>
                </a:solidFill>
                <a:latin typeface="Arial Narrow" pitchFamily="34" charset="0"/>
              </a:rPr>
              <a:t>eu</a:t>
            </a:r>
            <a:r>
              <a:rPr lang="pt-BR" sz="2800" dirty="0">
                <a:latin typeface="Arial Narrow" pitchFamily="34" charset="0"/>
              </a:rPr>
              <a:t> significa que você assume a responsabilidade pelos seus pensamentos, sentimentos e ações e que não culpa os outros.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solidFill>
                  <a:srgbClr val="00FF00"/>
                </a:solidFill>
                <a:latin typeface="Comic Sans MS" pitchFamily="66" charset="0"/>
              </a:rPr>
              <a:t>Em vez</a:t>
            </a:r>
            <a:r>
              <a:rPr lang="pt-BR" sz="2400" dirty="0">
                <a:latin typeface="Comic Sans MS" pitchFamily="66" charset="0"/>
              </a:rPr>
              <a:t>: “Sabe como é, ninguém consegue decidir sobre estes pontos, não é?”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solidFill>
                  <a:srgbClr val="00FF00"/>
                </a:solidFill>
                <a:latin typeface="Comic Sans MS" pitchFamily="66" charset="0"/>
              </a:rPr>
              <a:t>Dizer</a:t>
            </a:r>
            <a:r>
              <a:rPr lang="pt-BR" sz="2400" dirty="0">
                <a:latin typeface="Comic Sans MS" pitchFamily="66" charset="0"/>
              </a:rPr>
              <a:t>: “Eu estou com dificuldade em decidir.”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 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endParaRPr lang="pt-BR" sz="28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BE4B-50B1-402D-AEA1-160BB0B683C8}" type="slidenum">
              <a:rPr lang="pt-BR"/>
              <a:pPr/>
              <a:t>14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C1C0622-892E-465E-88F2-0E5C779B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6732240" cy="6291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0401"/>
            <a:ext cx="3749040" cy="612617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PROATIVIDADE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pt-BR" sz="2400" dirty="0"/>
              <a:t>E algumas atitudes simples do dia-a-dia tornam-se essenciais para se tornar uma pessoa proativa;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Tome a iniciativa. Assuma novas responsabilidades; 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Questione! Gere novas ideias de valor; 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Seja flexível. Esteja aberto a mudanças e melhorias; 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Aperfeiçoe-se sempre. Inscreva-se em novos cursos e treinamentos; 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Conheça seus colegas, sua equipe de trabalho. Explore o melhor dela. 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Planeje! Prepare-se para agir em situações de risco. Acredite, elas aparecerão! </a:t>
            </a:r>
          </a:p>
          <a:p>
            <a:pPr>
              <a:lnSpc>
                <a:spcPct val="80000"/>
              </a:lnSpc>
            </a:pPr>
            <a:endParaRPr lang="pt-BR" sz="2400" dirty="0"/>
          </a:p>
          <a:p>
            <a:pPr>
              <a:lnSpc>
                <a:spcPct val="80000"/>
              </a:lnSpc>
            </a:pPr>
            <a:endParaRPr lang="pt-BR" sz="24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4587-6ACF-429D-B5E0-71233DCEB8A0}" type="slidenum">
              <a:rPr lang="pt-BR"/>
              <a:pPr/>
              <a:t>15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CC8B79D-39CE-4F91-A481-DF301196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6732240" cy="6291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3444" y="829207"/>
            <a:ext cx="4397112" cy="748455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PROATIVIDADE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564904"/>
            <a:ext cx="3100969" cy="316444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As pessoas proativas tem iniciativa. Elas se destacam dos demais por esta capacidade de antecipação às situações. m uma visão sistêmica do que acontece a sua volta. Sabem que não adianta apenas ter iniciativa. É preciso também ter um planejamento anterior à ação.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709-6959-4BF2-A9CA-84BDFA930FDE}" type="slidenum">
              <a:rPr lang="pt-BR"/>
              <a:pPr/>
              <a:t>16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2D61172-BC0E-4ADE-83D3-F2FAE190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358"/>
            <a:ext cx="6732240" cy="6291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361CDE7-3C52-4EA9-B592-D5AE4FA68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598778"/>
            <a:ext cx="5052053" cy="30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7133416" cy="748455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 ENSINO MUDOU. E VOCÊ?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32269" y="2305277"/>
            <a:ext cx="4757153" cy="28074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FORMAR PROFESSORES PARA MUDANÇA.</a:t>
            </a:r>
          </a:p>
          <a:p>
            <a:pPr>
              <a:lnSpc>
                <a:spcPct val="90000"/>
              </a:lnSpc>
            </a:pPr>
            <a:r>
              <a:rPr lang="pt-BR" dirty="0"/>
              <a:t>QUEBRA DE PARADIGMAS.</a:t>
            </a:r>
          </a:p>
          <a:p>
            <a:pPr>
              <a:lnSpc>
                <a:spcPct val="90000"/>
              </a:lnSpc>
            </a:pPr>
            <a:r>
              <a:rPr lang="pt-BR" dirty="0"/>
              <a:t>PERFIL PROFISSIONAL.</a:t>
            </a:r>
          </a:p>
          <a:p>
            <a:pPr>
              <a:lnSpc>
                <a:spcPct val="90000"/>
              </a:lnSpc>
            </a:pPr>
            <a:r>
              <a:rPr lang="pt-BR" dirty="0"/>
              <a:t>CONSTRUIR CONHECIMENTO.</a:t>
            </a:r>
          </a:p>
          <a:p>
            <a:pPr>
              <a:lnSpc>
                <a:spcPct val="90000"/>
              </a:lnSpc>
            </a:pPr>
            <a:r>
              <a:rPr lang="pt-BR" dirty="0"/>
              <a:t>PRINCÍPIOS DA FORMAÇÃO.</a:t>
            </a:r>
          </a:p>
          <a:p>
            <a:pPr>
              <a:lnSpc>
                <a:spcPct val="90000"/>
              </a:lnSpc>
            </a:pPr>
            <a:r>
              <a:rPr lang="pt-BR" dirty="0"/>
              <a:t>PESQUISAR  SE APRENDE PESQUISANDO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E8DD-4B40-4DB2-97D9-5EFDCB1DD928}" type="slidenum">
              <a:rPr lang="pt-BR"/>
              <a:pPr/>
              <a:t>17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D289720-20DD-4F9C-897F-B32E1904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84" y="11358"/>
            <a:ext cx="7133416" cy="6291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B8E4688-E24E-46DE-BF8C-370B5FDD5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75" y="2201312"/>
            <a:ext cx="3383057" cy="301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C7C-45D7-4FB4-B8C0-725BFD1C897E}" type="slidenum">
              <a:rPr lang="pt-BR"/>
              <a:pPr/>
              <a:t>18</a:t>
            </a:fld>
            <a:endParaRPr lang="pt-BR"/>
          </a:p>
        </p:txBody>
      </p:sp>
      <p:grpSp>
        <p:nvGrpSpPr>
          <p:cNvPr id="23624" name="Group 72"/>
          <p:cNvGrpSpPr>
            <a:grpSpLocks/>
          </p:cNvGrpSpPr>
          <p:nvPr/>
        </p:nvGrpSpPr>
        <p:grpSpPr bwMode="auto">
          <a:xfrm>
            <a:off x="304800" y="762000"/>
            <a:ext cx="8534400" cy="5259388"/>
            <a:chOff x="192" y="480"/>
            <a:chExt cx="5376" cy="3313"/>
          </a:xfrm>
        </p:grpSpPr>
        <p:sp>
          <p:nvSpPr>
            <p:cNvPr id="23608" name="Rectangle 56"/>
            <p:cNvSpPr>
              <a:spLocks noChangeArrowheads="1"/>
            </p:cNvSpPr>
            <p:nvPr/>
          </p:nvSpPr>
          <p:spPr bwMode="auto">
            <a:xfrm>
              <a:off x="2112" y="1537"/>
              <a:ext cx="1728" cy="115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100" b="1" i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 PROFESSOR E AS MUDANÇAS</a:t>
              </a:r>
            </a:p>
          </p:txBody>
        </p:sp>
        <p:sp>
          <p:nvSpPr>
            <p:cNvPr id="23609" name="Rectangle 5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76" y="481"/>
              <a:ext cx="1872" cy="81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69804"/>
                    <a:invGamma/>
                  </a:srgbClr>
                </a:gs>
                <a:gs pos="100000">
                  <a:srgbClr val="FFCC66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PARADIGMAS</a:t>
              </a:r>
              <a:endPara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865" y="2976"/>
              <a:ext cx="1727" cy="817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EDUCAÇÃO PARA TODOS</a:t>
              </a:r>
            </a:p>
          </p:txBody>
        </p:sp>
        <p:sp>
          <p:nvSpPr>
            <p:cNvPr id="23611" name="Rectangle 59"/>
            <p:cNvSpPr>
              <a:spLocks noChangeArrowheads="1"/>
            </p:cNvSpPr>
            <p:nvPr/>
          </p:nvSpPr>
          <p:spPr bwMode="auto">
            <a:xfrm>
              <a:off x="3072" y="480"/>
              <a:ext cx="1729" cy="817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TENDÊNCIAS PEDAGÓGICAS</a:t>
              </a:r>
            </a:p>
            <a:p>
              <a:pPr algn="ctr"/>
              <a:endParaRPr 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3612" name="Rectangle 60"/>
            <p:cNvSpPr>
              <a:spLocks noChangeArrowheads="1"/>
            </p:cNvSpPr>
            <p:nvPr/>
          </p:nvSpPr>
          <p:spPr bwMode="auto">
            <a:xfrm>
              <a:off x="3360" y="2929"/>
              <a:ext cx="1729" cy="81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MUDANÇAS INSTITUCIONAIS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PPP-PDE</a:t>
              </a:r>
            </a:p>
          </p:txBody>
        </p:sp>
        <p:sp>
          <p:nvSpPr>
            <p:cNvPr id="23613" name="Rectangle 6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1632" cy="817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shade val="94118"/>
                    <a:invGamma/>
                  </a:srgbClr>
                </a:gs>
                <a:gs pos="100000">
                  <a:srgbClr val="FFCCFF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O MOVIMENTO DA AVALIAÇÃO</a:t>
              </a:r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4116" y="1681"/>
              <a:ext cx="1452" cy="81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69804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</a:t>
              </a:r>
            </a:p>
            <a:p>
              <a:pPr algn="ctr"/>
              <a:r>
                <a:rPr lang="pt-BR" sz="23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TECNOLOGIA DA INFORMAÇÃO E COMUNICAÇÃO</a:t>
              </a:r>
            </a:p>
            <a:p>
              <a:pPr algn="ctr"/>
              <a:endParaRPr lang="pt-BR" sz="23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615" name="Line 63"/>
            <p:cNvSpPr>
              <a:spLocks noChangeShapeType="1"/>
            </p:cNvSpPr>
            <p:nvPr/>
          </p:nvSpPr>
          <p:spPr bwMode="auto">
            <a:xfrm>
              <a:off x="1200" y="1345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16" name="Line 64"/>
            <p:cNvSpPr>
              <a:spLocks noChangeShapeType="1"/>
            </p:cNvSpPr>
            <p:nvPr/>
          </p:nvSpPr>
          <p:spPr bwMode="auto">
            <a:xfrm>
              <a:off x="1248" y="259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17" name="Line 65"/>
            <p:cNvSpPr>
              <a:spLocks noChangeShapeType="1"/>
            </p:cNvSpPr>
            <p:nvPr/>
          </p:nvSpPr>
          <p:spPr bwMode="auto">
            <a:xfrm>
              <a:off x="4368" y="1297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4464" y="250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 flipV="1">
              <a:off x="2592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2448" y="8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>
              <a:off x="1824" y="211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3840" y="201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854-5D01-4466-B19F-8C44B8EE5F24}" type="slidenum">
              <a:rPr lang="pt-BR"/>
              <a:pPr/>
              <a:t>19</a:t>
            </a:fld>
            <a:endParaRPr lang="pt-BR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533400" y="685800"/>
            <a:ext cx="7924800" cy="1535113"/>
            <a:chOff x="336" y="1521"/>
            <a:chExt cx="4992" cy="967"/>
          </a:xfrm>
        </p:grpSpPr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336" y="1521"/>
              <a:ext cx="4992" cy="927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336" y="1632"/>
              <a:ext cx="4752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3200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O QUE FAZER DIANTE DESTAS MUDANÇAS?</a:t>
              </a:r>
            </a:p>
          </p:txBody>
        </p:sp>
      </p:grp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857500" y="2667000"/>
          <a:ext cx="32766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2744640" imgH="2507760" progId="">
                  <p:embed/>
                </p:oleObj>
              </mc:Choice>
              <mc:Fallback>
                <p:oleObj name="Clip" r:id="rId3" imgW="2744640" imgH="2507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667000"/>
                        <a:ext cx="3276600" cy="285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DBC487B-48EE-4883-B909-036CC737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278982F-97B0-4D92-98FA-8EBDE894B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3" r="19865"/>
          <a:stretch/>
        </p:blipFill>
        <p:spPr>
          <a:xfrm>
            <a:off x="0" y="1268760"/>
            <a:ext cx="2952328" cy="4762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C020404-BCA4-4A4A-B8EF-17AA27B08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0" y="0"/>
            <a:ext cx="680424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0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A686-C3FF-4C49-91D5-E08DF7039420}" type="slidenum">
              <a:rPr lang="pt-BR"/>
              <a:pPr/>
              <a:t>20</a:t>
            </a:fld>
            <a:endParaRPr lang="pt-BR"/>
          </a:p>
        </p:txBody>
      </p:sp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1115616" y="329406"/>
            <a:ext cx="7920428" cy="5646738"/>
            <a:chOff x="144" y="168"/>
            <a:chExt cx="5568" cy="3557"/>
          </a:xfrm>
        </p:grpSpPr>
        <p:sp>
          <p:nvSpPr>
            <p:cNvPr id="27678" name="Rectangle 3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4" y="354"/>
              <a:ext cx="2064" cy="7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sentar num canto e chorar?</a:t>
              </a:r>
            </a:p>
          </p:txBody>
        </p:sp>
        <p:sp>
          <p:nvSpPr>
            <p:cNvPr id="27679" name="Rectangle 3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1170"/>
              <a:ext cx="2064" cy="7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dormir e sonhar com o paraíso?</a:t>
              </a:r>
            </a:p>
          </p:txBody>
        </p:sp>
        <p:sp>
          <p:nvSpPr>
            <p:cNvPr id="27680" name="Rectangle 3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256" y="1986"/>
              <a:ext cx="2064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ficar em cima do muro?</a:t>
              </a:r>
            </a:p>
          </p:txBody>
        </p:sp>
        <p:sp>
          <p:nvSpPr>
            <p:cNvPr id="27681" name="Rectangle 3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48" y="2754"/>
              <a:ext cx="2064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tirar proveito das mudanças?</a:t>
              </a:r>
            </a:p>
          </p:txBody>
        </p:sp>
        <p:pic>
          <p:nvPicPr>
            <p:cNvPr id="2768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7" y="168"/>
              <a:ext cx="850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88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7" y="2795"/>
              <a:ext cx="1200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70AB-B06F-408F-8BFB-A9362B726A2E}" type="slidenum">
              <a:rPr lang="pt-BR"/>
              <a:pPr/>
              <a:t>21</a:t>
            </a:fld>
            <a:endParaRPr lang="pt-BR"/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609600" y="609600"/>
            <a:ext cx="8229600" cy="5562600"/>
            <a:chOff x="384" y="384"/>
            <a:chExt cx="5184" cy="3504"/>
          </a:xfrm>
        </p:grpSpPr>
        <p:sp>
          <p:nvSpPr>
            <p:cNvPr id="30726" name="Rectangl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4" y="384"/>
              <a:ext cx="5184" cy="96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 eaLnBrk="0" hangingPunct="0"/>
              <a:r>
                <a:rPr lang="pt-BR" sz="2800" b="1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 mudança é inevitável, é uma questão de sobrevivência da IE/PROFESSOR/EDUCAÇÃO..</a:t>
              </a:r>
              <a:endParaRPr lang="pt-BR" sz="2800" b="1" i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hangingPunct="0"/>
              <a:endParaRPr lang="pt-BR" sz="2800" b="1" i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727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2" y="1632"/>
              <a:ext cx="48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 eaLnBrk="0" hangingPunct="0"/>
              <a:r>
                <a:rPr lang="pt-BR" sz="2800" b="1" i="0">
                  <a:solidFill>
                    <a:srgbClr val="000000"/>
                  </a:solidFill>
                  <a:latin typeface="Arial" charset="0"/>
                  <a:cs typeface="Arial" charset="0"/>
                </a:rPr>
                <a:t>É inútil resistir às mudanças, pois elas virão, queiramos ou não...</a:t>
              </a:r>
            </a:p>
          </p:txBody>
        </p:sp>
        <p:sp>
          <p:nvSpPr>
            <p:cNvPr id="30728" name="Rectangle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60" y="2784"/>
              <a:ext cx="4608" cy="110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 eaLnBrk="0" hangingPunct="0"/>
              <a:r>
                <a:rPr lang="pt-BR" sz="2800" b="1" i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Existem oportunidades e riscos para aqueles que se dispuserem ou não a participarem das mudanças...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922-001C-4433-9212-4D45235F1092}" type="slidenum">
              <a:rPr lang="pt-BR"/>
              <a:pPr/>
              <a:t>22</a:t>
            </a:fld>
            <a:endParaRPr lang="pt-BR"/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533400" y="533400"/>
            <a:ext cx="8372475" cy="5516771"/>
            <a:chOff x="336" y="336"/>
            <a:chExt cx="5092" cy="3648"/>
          </a:xfrm>
        </p:grpSpPr>
        <p:sp>
          <p:nvSpPr>
            <p:cNvPr id="57348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4992" cy="364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just">
                <a:lnSpc>
                  <a:spcPct val="120000"/>
                </a:lnSpc>
              </a:pPr>
              <a:r>
                <a:rPr lang="pt-BR" sz="3200" b="1" dirty="0">
                  <a:solidFill>
                    <a:srgbClr val="0000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O professor como partícipe do processo de transformação e construção deve </a:t>
              </a:r>
              <a:r>
                <a:rPr lang="pt-B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estar aberto para incorporar novos hábitos, comportamentos, percepções</a:t>
              </a:r>
              <a:r>
                <a:rPr lang="pt-BR" sz="3200" b="1" dirty="0">
                  <a:solidFill>
                    <a:srgbClr val="0000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e demandas do </a:t>
              </a:r>
              <a:r>
                <a:rPr lang="pt-BR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paradigma da complexidade,</a:t>
              </a:r>
              <a:r>
                <a:rPr lang="pt-BR" sz="3200" b="1" dirty="0">
                  <a:solidFill>
                    <a:srgbClr val="0000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permeado por uma  nova concepção de ciência, conhecimento e educação; pela superação da pedagogia tecnicista em prol da formação de um agente de transformação social. </a:t>
              </a:r>
            </a:p>
            <a:p>
              <a:pPr algn="ctr"/>
              <a:endParaRPr 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5270" y="3482"/>
              <a:ext cx="15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346E-B399-467E-A439-15B96CC50017}" type="slidenum">
              <a:rPr lang="pt-BR"/>
              <a:pPr/>
              <a:t>23</a:t>
            </a:fld>
            <a:endParaRPr lang="pt-BR"/>
          </a:p>
        </p:txBody>
      </p:sp>
      <p:grpSp>
        <p:nvGrpSpPr>
          <p:cNvPr id="31787" name="Group 43"/>
          <p:cNvGrpSpPr>
            <a:grpSpLocks/>
          </p:cNvGrpSpPr>
          <p:nvPr/>
        </p:nvGrpSpPr>
        <p:grpSpPr bwMode="auto">
          <a:xfrm>
            <a:off x="228600" y="228600"/>
            <a:ext cx="8839200" cy="6096000"/>
            <a:chOff x="144" y="144"/>
            <a:chExt cx="5568" cy="3840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442" y="144"/>
              <a:ext cx="2858" cy="8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Paradigma:</a:t>
              </a:r>
            </a:p>
            <a:p>
              <a:pPr algn="ctr"/>
              <a:r>
                <a:rPr 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das partes para o todo</a:t>
              </a:r>
            </a:p>
          </p:txBody>
        </p:sp>
        <p:sp>
          <p:nvSpPr>
            <p:cNvPr id="31752" name="Rectangle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4" y="1495"/>
              <a:ext cx="2304" cy="120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CC00">
                    <a:gamma/>
                    <a:tint val="33725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Linear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simplicidade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estabilidade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objetividade</a:t>
              </a: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3408" y="1495"/>
              <a:ext cx="2304" cy="1205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Complexidade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totalidade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instabilidade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intersubjetividade</a:t>
              </a: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914" y="1143"/>
              <a:ext cx="39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923" y="1146"/>
              <a:ext cx="0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4894" y="1136"/>
              <a:ext cx="0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1008" y="2844"/>
              <a:ext cx="39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 flipV="1">
              <a:off x="1008" y="27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 flipV="1">
              <a:off x="4992" y="27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1044" y="3057"/>
              <a:ext cx="3804" cy="927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tint val="9020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CONCEPÇÃO DE </a:t>
              </a:r>
            </a:p>
            <a:p>
              <a:pPr algn="ctr">
                <a:lnSpc>
                  <a:spcPct val="120000"/>
                </a:lnSpc>
              </a:pPr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CIÊNCIA, CONHECIMENTO E EDUCAÇÃO</a:t>
              </a:r>
            </a:p>
            <a:p>
              <a:pPr algn="ctr">
                <a:lnSpc>
                  <a:spcPct val="120000"/>
                </a:lnSpc>
              </a:pPr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CF-LDB-ECA-PPP-PDE-</a:t>
              </a:r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>
              <a:off x="283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2880" y="2832"/>
              <a:ext cx="0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AB65-A85C-423F-BBF7-F8C9C98830B7}" type="slidenum">
              <a:rPr lang="pt-BR"/>
              <a:pPr/>
              <a:t>24</a:t>
            </a:fld>
            <a:endParaRPr lang="pt-BR"/>
          </a:p>
        </p:txBody>
      </p: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228600" y="228600"/>
            <a:ext cx="8839200" cy="6400800"/>
            <a:chOff x="144" y="144"/>
            <a:chExt cx="5568" cy="4032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1442" y="144"/>
              <a:ext cx="2858" cy="62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das partes para o todo</a:t>
              </a:r>
            </a:p>
          </p:txBody>
        </p:sp>
        <p:sp>
          <p:nvSpPr>
            <p:cNvPr id="93188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4" y="1200"/>
              <a:ext cx="2688" cy="292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CC00">
                    <a:gamma/>
                    <a:tint val="33725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Linear</a:t>
              </a:r>
            </a:p>
            <a:p>
              <a:pPr algn="ctr">
                <a:lnSpc>
                  <a:spcPct val="30000"/>
                </a:lnSpc>
              </a:pPr>
              <a:endParaRPr 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disciplinas estanques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sala de aula linha de montagem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aprendizagem como produto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professor só ensina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conhecimentos invariáveis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ênfase nas partes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aluno como ser passivo</a:t>
              </a:r>
              <a:endParaRPr 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3024" y="1206"/>
              <a:ext cx="2688" cy="2970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Complexidade</a:t>
              </a:r>
            </a:p>
            <a:p>
              <a:pPr algn="ctr">
                <a:lnSpc>
                  <a:spcPct val="40000"/>
                </a:lnSpc>
              </a:pPr>
              <a:endPara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integração dos assuntos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domínio do processo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aprendizagem como processo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professor ensina e aprende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conhecimentos mutáveis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diálogo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ênfase no todo </a:t>
              </a:r>
            </a:p>
            <a:p>
              <a:pPr algn="ctr">
                <a:buFontTx/>
                <a:buChar char="•"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aluno como ser ativo</a:t>
              </a:r>
            </a:p>
            <a:p>
              <a:pPr algn="ctr"/>
              <a:endPara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>
              <a:off x="914" y="912"/>
              <a:ext cx="39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>
              <a:off x="912" y="912"/>
              <a:ext cx="0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4894" y="912"/>
              <a:ext cx="0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2832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0891-D463-4C55-8A11-05DFE4351F40}" type="slidenum">
              <a:rPr lang="pt-BR"/>
              <a:pPr/>
              <a:t>25</a:t>
            </a:fld>
            <a:endParaRPr lang="pt-BR"/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09600" y="415925"/>
            <a:ext cx="8001000" cy="5410200"/>
            <a:chOff x="384" y="262"/>
            <a:chExt cx="5040" cy="3408"/>
          </a:xfrm>
        </p:grpSpPr>
        <p:sp>
          <p:nvSpPr>
            <p:cNvPr id="63490" name="Rectangle 2"/>
            <p:cNvSpPr>
              <a:spLocks noChangeArrowheads="1"/>
            </p:cNvSpPr>
            <p:nvPr/>
          </p:nvSpPr>
          <p:spPr bwMode="auto">
            <a:xfrm>
              <a:off x="384" y="262"/>
              <a:ext cx="5040" cy="340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just"/>
              <a:r>
                <a:rPr lang="pt-BR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O novo paradigma exige um ensino centrado na descoberta e na exploração; na </a:t>
              </a:r>
              <a:r>
                <a:rPr lang="pt-BR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aprendizagem colaborativa</a:t>
              </a:r>
              <a:r>
                <a:rPr lang="pt-BR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; na investigação, fundamentado na realidade. </a:t>
              </a:r>
              <a:r>
                <a:rPr lang="pt-BR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Deve ser holístico, histórico e contextualizado.</a:t>
              </a:r>
            </a:p>
          </p:txBody>
        </p:sp>
        <p:sp>
          <p:nvSpPr>
            <p:cNvPr id="63491" name="Text Box 3"/>
            <p:cNvSpPr txBox="1">
              <a:spLocks noChangeArrowheads="1"/>
            </p:cNvSpPr>
            <p:nvPr/>
          </p:nvSpPr>
          <p:spPr bwMode="auto">
            <a:xfrm>
              <a:off x="4944" y="32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E2AA-12C7-4DD5-A3F9-FC4AD01725FB}" type="slidenum">
              <a:rPr lang="pt-BR"/>
              <a:pPr/>
              <a:t>26</a:t>
            </a:fld>
            <a:endParaRPr lang="pt-BR"/>
          </a:p>
        </p:txBody>
      </p: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419100" y="609600"/>
            <a:ext cx="8572500" cy="5943600"/>
            <a:chOff x="264" y="384"/>
            <a:chExt cx="5400" cy="3744"/>
          </a:xfrm>
        </p:grpSpPr>
        <p:sp>
          <p:nvSpPr>
            <p:cNvPr id="84997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88" y="384"/>
              <a:ext cx="2976" cy="1259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CC00">
                    <a:gamma/>
                    <a:tint val="33725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ENSINO HOLÍSTICO, HISTÓRICO E CONTEXTUALIZADO</a:t>
              </a:r>
            </a:p>
          </p:txBody>
        </p:sp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264" y="1957"/>
              <a:ext cx="1632" cy="838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APLICABILIDADE</a:t>
              </a:r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088" y="1957"/>
              <a:ext cx="1632" cy="827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CCFF33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UTILIDADE</a:t>
              </a:r>
            </a:p>
          </p:txBody>
        </p:sp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>
              <a:off x="1080" y="1728"/>
              <a:ext cx="39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5001" name="Line 9"/>
            <p:cNvSpPr>
              <a:spLocks noChangeShapeType="1"/>
            </p:cNvSpPr>
            <p:nvPr/>
          </p:nvSpPr>
          <p:spPr bwMode="auto">
            <a:xfrm flipV="1">
              <a:off x="1080" y="1728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3912" y="1968"/>
              <a:ext cx="1368" cy="82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VALOR</a:t>
              </a:r>
            </a:p>
          </p:txBody>
        </p:sp>
        <p:sp>
          <p:nvSpPr>
            <p:cNvPr id="85003" name="Line 11"/>
            <p:cNvSpPr>
              <a:spLocks noChangeShapeType="1"/>
            </p:cNvSpPr>
            <p:nvPr/>
          </p:nvSpPr>
          <p:spPr bwMode="auto">
            <a:xfrm flipV="1">
              <a:off x="5064" y="1728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2952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768" y="3120"/>
              <a:ext cx="3792" cy="827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Projeto Pedagógico do curso</a:t>
              </a:r>
            </a:p>
            <a:p>
              <a:pPr algn="ctr"/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(fazendo acontecer na prática)</a:t>
              </a:r>
            </a:p>
          </p:txBody>
        </p:sp>
        <p:sp>
          <p:nvSpPr>
            <p:cNvPr id="85010" name="AutoShape 18"/>
            <p:cNvSpPr>
              <a:spLocks noChangeArrowheads="1"/>
            </p:cNvSpPr>
            <p:nvPr/>
          </p:nvSpPr>
          <p:spPr bwMode="auto">
            <a:xfrm>
              <a:off x="4608" y="720"/>
              <a:ext cx="1056" cy="3408"/>
            </a:xfrm>
            <a:prstGeom prst="curvedLeftArrow">
              <a:avLst>
                <a:gd name="adj1" fmla="val 64545"/>
                <a:gd name="adj2" fmla="val 129091"/>
                <a:gd name="adj3" fmla="val 33333"/>
              </a:avLst>
            </a:prstGeom>
            <a:solidFill>
              <a:srgbClr val="00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i="0">
                <a:solidFill>
                  <a:schemeClr val="accent2"/>
                </a:solidFill>
              </a:endParaRPr>
            </a:p>
          </p:txBody>
        </p:sp>
        <p:sp>
          <p:nvSpPr>
            <p:cNvPr id="85013" name="Line 21"/>
            <p:cNvSpPr>
              <a:spLocks noChangeShapeType="1"/>
            </p:cNvSpPr>
            <p:nvPr/>
          </p:nvSpPr>
          <p:spPr bwMode="auto">
            <a:xfrm>
              <a:off x="2952" y="2795"/>
              <a:ext cx="0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5014" name="Line 22"/>
            <p:cNvSpPr>
              <a:spLocks noChangeShapeType="1"/>
            </p:cNvSpPr>
            <p:nvPr/>
          </p:nvSpPr>
          <p:spPr bwMode="auto">
            <a:xfrm>
              <a:off x="1296" y="2795"/>
              <a:ext cx="0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5015" name="Line 23"/>
            <p:cNvSpPr>
              <a:spLocks noChangeShapeType="1"/>
            </p:cNvSpPr>
            <p:nvPr/>
          </p:nvSpPr>
          <p:spPr bwMode="auto">
            <a:xfrm>
              <a:off x="4320" y="2784"/>
              <a:ext cx="0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34AF-A834-4596-9E53-7E4E851C3F59}" type="slidenum">
              <a:rPr lang="pt-BR"/>
              <a:pPr/>
              <a:t>27</a:t>
            </a:fld>
            <a:endParaRPr lang="pt-BR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609600" y="415925"/>
            <a:ext cx="8001000" cy="5035809"/>
            <a:chOff x="384" y="262"/>
            <a:chExt cx="5040" cy="3408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384" y="262"/>
              <a:ext cx="5040" cy="340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758" y="3098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914400" y="815975"/>
            <a:ext cx="73152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trabalho docente deve privilegiar não apenas o processo de ensino mas, sim, o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processo de ensino-aprendizagem</a:t>
            </a: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a ênfase deve estar presente na aprendizagem dos alunos e não na transmissão de conhecimentos. </a:t>
            </a:r>
          </a:p>
          <a:p>
            <a:endParaRPr lang="pt-BR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A942-B1C4-4916-8EA7-57EBF8297EDF}" type="slidenum">
              <a:rPr lang="pt-BR"/>
              <a:pPr/>
              <a:t>28</a:t>
            </a:fld>
            <a:endParaRPr lang="pt-BR"/>
          </a:p>
        </p:txBody>
      </p:sp>
      <p:grpSp>
        <p:nvGrpSpPr>
          <p:cNvPr id="87070" name="Group 30"/>
          <p:cNvGrpSpPr>
            <a:grpSpLocks/>
          </p:cNvGrpSpPr>
          <p:nvPr/>
        </p:nvGrpSpPr>
        <p:grpSpPr bwMode="auto">
          <a:xfrm>
            <a:off x="228600" y="457200"/>
            <a:ext cx="8763000" cy="5791200"/>
            <a:chOff x="144" y="432"/>
            <a:chExt cx="5520" cy="3648"/>
          </a:xfrm>
        </p:grpSpPr>
        <p:sp>
          <p:nvSpPr>
            <p:cNvPr id="87044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" y="433"/>
              <a:ext cx="1920" cy="81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69804"/>
                    <a:invGamma/>
                  </a:srgbClr>
                </a:gs>
                <a:gs pos="100000">
                  <a:srgbClr val="FFCC66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Contexto </a:t>
              </a:r>
              <a:r>
                <a:rPr lang="pt-BR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Historico</a:t>
              </a:r>
              <a:endParaRPr 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935" y="432"/>
              <a:ext cx="1729" cy="817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Perfil do aluno e objetivos da educação</a:t>
              </a:r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1056" y="2737"/>
              <a:ext cx="3792" cy="134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Escolha dos métodos de ensino-aprendizagem e de avaliação</a:t>
              </a:r>
            </a:p>
            <a:p>
              <a:pPr algn="ctr"/>
              <a:r>
                <a:rPr lang="pt-B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APLICABILIDADE</a:t>
              </a:r>
            </a:p>
            <a:p>
              <a:pPr algn="ctr"/>
              <a:r>
                <a:rPr lang="pt-B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UTILIDADE</a:t>
              </a:r>
            </a:p>
            <a:p>
              <a:pPr algn="ctr"/>
              <a:r>
                <a:rPr lang="pt-B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VALOR</a:t>
              </a:r>
            </a:p>
          </p:txBody>
        </p:sp>
        <p:sp>
          <p:nvSpPr>
            <p:cNvPr id="87048" name="Rectangle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4" y="1729"/>
              <a:ext cx="1920" cy="817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shade val="94118"/>
                    <a:invGamma/>
                  </a:srgbClr>
                </a:gs>
                <a:gs pos="100000">
                  <a:srgbClr val="FFCCFF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Base paradigmática</a:t>
              </a:r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983" y="1584"/>
              <a:ext cx="1681" cy="81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69804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3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Conteúdos curriculares</a:t>
              </a:r>
            </a:p>
          </p:txBody>
        </p:sp>
        <p:sp>
          <p:nvSpPr>
            <p:cNvPr id="87050" name="Line 10"/>
            <p:cNvSpPr>
              <a:spLocks noChangeShapeType="1"/>
            </p:cNvSpPr>
            <p:nvPr/>
          </p:nvSpPr>
          <p:spPr bwMode="auto">
            <a:xfrm>
              <a:off x="1056" y="1297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>
              <a:off x="4848" y="1201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2112" y="817"/>
              <a:ext cx="1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>
              <a:off x="2064" y="2065"/>
              <a:ext cx="1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>
              <a:off x="2112" y="817"/>
              <a:ext cx="1775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 flipV="1">
              <a:off x="2112" y="817"/>
              <a:ext cx="1775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>
              <a:off x="2928" y="2112"/>
              <a:ext cx="0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B99-ECB7-4A4A-8042-10ACA64F3B33}" type="slidenum">
              <a:rPr lang="pt-BR"/>
              <a:pPr/>
              <a:t>29</a:t>
            </a:fld>
            <a:endParaRPr lang="pt-BR"/>
          </a:p>
        </p:txBody>
      </p:sp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304800" y="685800"/>
            <a:ext cx="8610600" cy="5259388"/>
            <a:chOff x="192" y="432"/>
            <a:chExt cx="5424" cy="3313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2112" y="1489"/>
              <a:ext cx="1728" cy="115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800" b="1" i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MÉTODOS DE ENSINO APRENDIZAGEM</a:t>
              </a:r>
            </a:p>
          </p:txBody>
        </p:sp>
        <p:sp>
          <p:nvSpPr>
            <p:cNvPr id="92164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2" y="433"/>
              <a:ext cx="1726" cy="81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69804"/>
                    <a:invGamma/>
                  </a:srgbClr>
                </a:gs>
                <a:gs pos="100000">
                  <a:srgbClr val="FFCC66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AULAS EXPOSITIVAS</a:t>
              </a:r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865" y="2928"/>
              <a:ext cx="1727" cy="817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ESTUDO DO MEIO</a:t>
              </a:r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3072" y="432"/>
              <a:ext cx="1729" cy="817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SEMINÁRIOS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PAINEL</a:t>
              </a:r>
            </a:p>
          </p:txBody>
        </p:sp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3360" y="2881"/>
              <a:ext cx="1729" cy="81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ESTUDOS DE CASO</a:t>
              </a:r>
            </a:p>
          </p:txBody>
        </p:sp>
        <p:sp>
          <p:nvSpPr>
            <p:cNvPr id="92168" name="Rectangle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" y="1728"/>
              <a:ext cx="1632" cy="817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shade val="94118"/>
                    <a:invGamma/>
                  </a:srgbClr>
                </a:gs>
                <a:gs pos="100000">
                  <a:srgbClr val="FFCCFF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TRABALHOS COM TEXTOS</a:t>
              </a:r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4128" y="1633"/>
              <a:ext cx="1488" cy="81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69804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3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DRAMATIZAÇÃO</a:t>
              </a:r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>
              <a:off x="1200" y="1297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>
              <a:off x="1248" y="2545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>
              <a:off x="4368" y="124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>
              <a:off x="4368" y="2425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>
              <a:off x="2640" y="3265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>
              <a:off x="2544" y="81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>
              <a:off x="1824" y="206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>
              <a:off x="3840" y="1969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963349"/>
            <a:ext cx="5572100" cy="783132"/>
          </a:xfrm>
        </p:spPr>
        <p:txBody>
          <a:bodyPr/>
          <a:lstStyle/>
          <a:p>
            <a:r>
              <a:rPr lang="pt-BR" dirty="0"/>
              <a:t>FORMAÇÃO DOCENTE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pt-BR" sz="3600" dirty="0">
                <a:solidFill>
                  <a:srgbClr val="FF0000"/>
                </a:solidFill>
              </a:rPr>
              <a:t>Quem sabe onde quer chegar,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600" dirty="0">
                <a:solidFill>
                  <a:srgbClr val="FF0000"/>
                </a:solidFill>
              </a:rPr>
              <a:t>escolhe certo o caminho e o jeito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600" dirty="0">
                <a:solidFill>
                  <a:srgbClr val="FF0000"/>
                </a:solidFill>
              </a:rPr>
              <a:t>de caminhar. </a:t>
            </a:r>
            <a:r>
              <a:rPr lang="pt-BR" sz="1400" dirty="0">
                <a:solidFill>
                  <a:srgbClr val="FF0000"/>
                </a:solidFill>
              </a:rPr>
              <a:t>(Thiago de Mello)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14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3600" dirty="0">
                <a:solidFill>
                  <a:srgbClr val="FF0000"/>
                </a:solidFill>
              </a:rPr>
              <a:t>Quem sabe onde quer chegar,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600" dirty="0">
                <a:solidFill>
                  <a:srgbClr val="FF0000"/>
                </a:solidFill>
              </a:rPr>
              <a:t>escolhe certo a avaliação e o jeito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600" dirty="0">
                <a:solidFill>
                  <a:srgbClr val="FF0000"/>
                </a:solidFill>
              </a:rPr>
              <a:t>de avaliar</a:t>
            </a:r>
            <a:r>
              <a:rPr lang="pt-BR" sz="1800" dirty="0">
                <a:solidFill>
                  <a:srgbClr val="FF0000"/>
                </a:solidFill>
              </a:rPr>
              <a:t>.    (José Dias Sobrinho</a:t>
            </a:r>
            <a:r>
              <a:rPr lang="pt-BR" sz="1800" dirty="0"/>
              <a:t>)</a:t>
            </a:r>
          </a:p>
          <a:p>
            <a:pPr algn="ctr">
              <a:lnSpc>
                <a:spcPct val="90000"/>
              </a:lnSpc>
            </a:pPr>
            <a:endParaRPr lang="pt-BR" sz="35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pt-BR" sz="35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34D7-8B28-4141-ACEB-E7F3B5530DA7}" type="slidenum">
              <a:rPr lang="pt-BR"/>
              <a:pPr/>
              <a:t>3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1CF3A5C-680C-4F43-9B09-6ECD569F5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339752" y="0"/>
            <a:ext cx="680424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E15B-E847-4207-80C0-C1142CC8DC5C}" type="slidenum">
              <a:rPr lang="pt-BR"/>
              <a:pPr/>
              <a:t>30</a:t>
            </a:fld>
            <a:endParaRPr lang="pt-BR"/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400050" y="439738"/>
            <a:ext cx="8343900" cy="5999162"/>
            <a:chOff x="252" y="349"/>
            <a:chExt cx="5256" cy="3779"/>
          </a:xfrm>
        </p:grpSpPr>
        <p:grpSp>
          <p:nvGrpSpPr>
            <p:cNvPr id="88067" name="Group 3"/>
            <p:cNvGrpSpPr>
              <a:grpSpLocks/>
            </p:cNvGrpSpPr>
            <p:nvPr/>
          </p:nvGrpSpPr>
          <p:grpSpPr bwMode="auto">
            <a:xfrm>
              <a:off x="252" y="349"/>
              <a:ext cx="5256" cy="2483"/>
              <a:chOff x="312" y="288"/>
              <a:chExt cx="5256" cy="2507"/>
            </a:xfrm>
          </p:grpSpPr>
          <p:sp>
            <p:nvSpPr>
              <p:cNvPr id="88068" name="Rectangle 4"/>
              <p:cNvSpPr>
                <a:spLocks noChangeArrowheads="1"/>
              </p:cNvSpPr>
              <p:nvPr/>
            </p:nvSpPr>
            <p:spPr bwMode="auto">
              <a:xfrm>
                <a:off x="1584" y="288"/>
                <a:ext cx="2858" cy="1200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50000">
                    <a:srgbClr val="006699">
                      <a:gamma/>
                      <a:tint val="5882"/>
                      <a:invGamma/>
                    </a:srgbClr>
                  </a:gs>
                  <a:gs pos="100000">
                    <a:srgbClr val="006699"/>
                  </a:gs>
                </a:gsLst>
                <a:lin ang="5400000" scaled="1"/>
              </a:gra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</p:spPr>
            <p:txBody>
              <a:bodyPr lIns="91414" tIns="45707" rIns="91414" bIns="45707" anchor="ctr">
                <a:flatTx/>
              </a:bodyPr>
              <a:lstStyle/>
              <a:p>
                <a:pPr algn="ctr"/>
                <a:r>
                  <a:rPr lang="pt-BR" sz="28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METODOLOGIA DE ENSINO</a:t>
                </a:r>
              </a:p>
              <a:p>
                <a:pPr algn="ctr"/>
                <a:r>
                  <a:rPr lang="pt-BR" sz="28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APRENDIZAGEM  E </a:t>
                </a:r>
              </a:p>
              <a:p>
                <a:pPr algn="ctr"/>
                <a:r>
                  <a:rPr lang="pt-BR" sz="28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DE AVALIAÇÃO</a:t>
                </a:r>
              </a:p>
            </p:txBody>
          </p:sp>
          <p:sp>
            <p:nvSpPr>
              <p:cNvPr id="88069" name="Rectangle 5"/>
              <p:cNvSpPr>
                <a:spLocks noChangeArrowheads="1"/>
              </p:cNvSpPr>
              <p:nvPr/>
            </p:nvSpPr>
            <p:spPr bwMode="auto">
              <a:xfrm>
                <a:off x="312" y="1950"/>
                <a:ext cx="1632" cy="827"/>
              </a:xfrm>
              <a:prstGeom prst="rect">
                <a:avLst/>
              </a:prstGeom>
              <a:gradFill rotWithShape="0">
                <a:gsLst>
                  <a:gs pos="0">
                    <a:srgbClr val="FF9966"/>
                  </a:gs>
                  <a:gs pos="100000">
                    <a:srgbClr val="FF9966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66"/>
                </a:extrusionClr>
              </a:sp3d>
            </p:spPr>
            <p:txBody>
              <a:bodyPr lIns="91414" tIns="45707" rIns="91414" bIns="45707" anchor="ctr">
                <a:flatTx/>
              </a:bodyPr>
              <a:lstStyle/>
              <a:p>
                <a:pPr algn="ctr"/>
                <a:r>
                  <a:rPr lang="pt-BR" sz="2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REFLEXÃO-NA- AÇÃO</a:t>
                </a:r>
              </a:p>
            </p:txBody>
          </p:sp>
          <p:sp>
            <p:nvSpPr>
              <p:cNvPr id="88070" name="Rectangle 6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1632" cy="827"/>
              </a:xfrm>
              <a:prstGeom prst="rect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33"/>
                </a:extrusionClr>
              </a:sp3d>
            </p:spPr>
            <p:txBody>
              <a:bodyPr lIns="91414" tIns="45707" rIns="91414" bIns="45707" anchor="ctr">
                <a:flatTx/>
              </a:bodyPr>
              <a:lstStyle/>
              <a:p>
                <a:pPr algn="ctr"/>
                <a:r>
                  <a:rPr lang="pt-BR" sz="2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REFLEXÃO- SOBRE-A-AÇÃO</a:t>
                </a:r>
              </a:p>
            </p:txBody>
          </p:sp>
          <p:sp>
            <p:nvSpPr>
              <p:cNvPr id="88071" name="Line 7"/>
              <p:cNvSpPr>
                <a:spLocks noChangeShapeType="1"/>
              </p:cNvSpPr>
              <p:nvPr/>
            </p:nvSpPr>
            <p:spPr bwMode="auto">
              <a:xfrm>
                <a:off x="1080" y="1710"/>
                <a:ext cx="39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2" name="Line 8"/>
              <p:cNvSpPr>
                <a:spLocks noChangeShapeType="1"/>
              </p:cNvSpPr>
              <p:nvPr/>
            </p:nvSpPr>
            <p:spPr bwMode="auto">
              <a:xfrm flipV="1">
                <a:off x="1080" y="1710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3" name="Rectangle 9"/>
              <p:cNvSpPr>
                <a:spLocks noChangeArrowheads="1"/>
              </p:cNvSpPr>
              <p:nvPr/>
            </p:nvSpPr>
            <p:spPr bwMode="auto">
              <a:xfrm>
                <a:off x="3984" y="1950"/>
                <a:ext cx="1584" cy="82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33725"/>
                      <a:invGamma/>
                    </a:schemeClr>
                  </a:gs>
                </a:gsLst>
                <a:lin ang="5400000" scaled="1"/>
              </a:gra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lIns="91414" tIns="45707" rIns="91414" bIns="45707" anchor="ctr">
                <a:flatTx/>
              </a:bodyPr>
              <a:lstStyle/>
              <a:p>
                <a:pPr algn="ctr"/>
                <a:r>
                  <a:rPr lang="pt-BR" sz="2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REFLEXÃO-SOBRE- A-REFLEXÃO-NA- AÇÃO</a:t>
                </a:r>
              </a:p>
            </p:txBody>
          </p:sp>
          <p:sp>
            <p:nvSpPr>
              <p:cNvPr id="88074" name="Line 10"/>
              <p:cNvSpPr>
                <a:spLocks noChangeShapeType="1"/>
              </p:cNvSpPr>
              <p:nvPr/>
            </p:nvSpPr>
            <p:spPr bwMode="auto">
              <a:xfrm flipV="1">
                <a:off x="5064" y="1710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075" name="Line 11"/>
              <p:cNvSpPr>
                <a:spLocks noChangeShapeType="1"/>
              </p:cNvSpPr>
              <p:nvPr/>
            </p:nvSpPr>
            <p:spPr bwMode="auto">
              <a:xfrm flipH="1">
                <a:off x="3024" y="148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1044" y="2963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1044" y="282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2964" y="282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>
              <a:off x="4980" y="282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8080" name="Rectangle 16"/>
            <p:cNvSpPr>
              <a:spLocks noChangeArrowheads="1"/>
            </p:cNvSpPr>
            <p:nvPr/>
          </p:nvSpPr>
          <p:spPr bwMode="auto">
            <a:xfrm>
              <a:off x="1044" y="3201"/>
              <a:ext cx="3804" cy="927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FORMAÇÃO REFLEXIVA ou</a:t>
              </a:r>
            </a:p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Reprodutora?</a:t>
              </a: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2964" y="2963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995-049C-4C4F-93D5-25CEBEBC2087}" type="slidenum">
              <a:rPr lang="pt-BR"/>
              <a:pPr/>
              <a:t>31</a:t>
            </a:fld>
            <a:endParaRPr lang="pt-BR"/>
          </a:p>
        </p:txBody>
      </p:sp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381000" y="457200"/>
            <a:ext cx="8458200" cy="5867400"/>
            <a:chOff x="192" y="288"/>
            <a:chExt cx="5328" cy="3696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192" y="288"/>
              <a:ext cx="1632" cy="3696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REFLEXÃO-NA- AÇÃO</a:t>
              </a:r>
            </a:p>
            <a:p>
              <a:pPr algn="ctr"/>
              <a:endParaRPr lang="pt-BR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O aluno aprende a</a:t>
              </a:r>
            </a:p>
            <a:p>
              <a:pPr algn="ctr"/>
              <a:r>
                <a:rPr lang="pt-BR" sz="2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 partir da análise e da interpretação de uma atividade</a:t>
              </a:r>
            </a:p>
            <a:p>
              <a:pPr algn="ctr"/>
              <a:endParaRPr lang="pt-BR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Aprende fazendo</a:t>
              </a:r>
            </a:p>
            <a:p>
              <a:pPr algn="ctr"/>
              <a:endParaRPr lang="pt-BR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9092" name="Rectangle 4"/>
            <p:cNvSpPr>
              <a:spLocks noChangeArrowheads="1"/>
            </p:cNvSpPr>
            <p:nvPr/>
          </p:nvSpPr>
          <p:spPr bwMode="auto">
            <a:xfrm>
              <a:off x="2064" y="300"/>
              <a:ext cx="1632" cy="3684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CCFF33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REFLEXÃO- SOBRE-A-AÇÃO</a:t>
              </a:r>
            </a:p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é o processo do pensamento que ocorre de forma retrospectiva sobre uma dada situação</a:t>
              </a:r>
            </a:p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Aprende compreendendo a razão da sua própria ação</a:t>
              </a:r>
            </a:p>
          </p:txBody>
        </p:sp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3936" y="300"/>
              <a:ext cx="1584" cy="368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REFLEXÃO-SOBRE- A-REFLEXÃO-NA- AÇÃO</a:t>
              </a:r>
            </a:p>
            <a:p>
              <a:pPr algn="ctr"/>
              <a:r>
                <a:rPr lang="pt-BR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é o processo que leva o aluno a progredir no seu conhecimento e a construir sua forma pessoal de conhecer</a:t>
              </a:r>
            </a:p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pt-BR" sz="2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Aprende reconstruindo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6CB-08AC-4654-BC55-C29698D62327}" type="slidenum">
              <a:rPr lang="pt-BR"/>
              <a:pPr/>
              <a:t>32</a:t>
            </a:fld>
            <a:endParaRPr lang="pt-BR"/>
          </a:p>
        </p:txBody>
      </p:sp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76250" y="381000"/>
            <a:ext cx="8382000" cy="5791200"/>
            <a:chOff x="300" y="240"/>
            <a:chExt cx="5280" cy="3648"/>
          </a:xfrm>
        </p:grpSpPr>
        <p:sp>
          <p:nvSpPr>
            <p:cNvPr id="90115" name="Rectangl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0" y="240"/>
              <a:ext cx="2652" cy="3576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CCCC">
                    <a:gamma/>
                    <a:tint val="0"/>
                    <a:invGamma/>
                  </a:srgbClr>
                </a:gs>
                <a:gs pos="100000">
                  <a:srgbClr val="FFCCCC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>
                <a:lnSpc>
                  <a:spcPct val="140000"/>
                </a:lnSpc>
              </a:pP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A transposição didática representa a essência do ensinar, ou seja, "a ação de fabricar artesanalmente os saberes, tornando-os ensináveis, exercitáveis e passíveis de avaliação ". </a:t>
              </a:r>
            </a:p>
          </p:txBody>
        </p:sp>
        <p:sp>
          <p:nvSpPr>
            <p:cNvPr id="90116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84" y="372"/>
              <a:ext cx="2196" cy="351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18039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>
                <a:lnSpc>
                  <a:spcPct val="140000"/>
                </a:lnSpc>
              </a:pP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pt-BR" sz="2000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Os professores devem criar momentos e atividades de aprendizagem e de avaliação capazes de atribuir sentido às práticas curriculares e de formar aluno(a)s capazes de controlarem, analisarem e tomarem decisões sobre o próprio processo de aprendizagem.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C7D-2941-437B-AFAA-83DEE0EE950A}" type="slidenum">
              <a:rPr lang="pt-BR"/>
              <a:pPr/>
              <a:t>33</a:t>
            </a:fld>
            <a:endParaRPr lang="pt-BR"/>
          </a:p>
        </p:txBody>
      </p:sp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381000" y="457200"/>
            <a:ext cx="8534400" cy="5867400"/>
            <a:chOff x="240" y="288"/>
            <a:chExt cx="5376" cy="3696"/>
          </a:xfrm>
        </p:grpSpPr>
        <p:sp>
          <p:nvSpPr>
            <p:cNvPr id="91139" name="Rectangl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4848" cy="2064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CCCC">
                    <a:gamma/>
                    <a:tint val="0"/>
                    <a:invGamma/>
                  </a:srgbClr>
                </a:gs>
                <a:gs pos="100000">
                  <a:srgbClr val="FFCCCC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Os conteúdos, os métodos de ensino e as práticas avaliativas só terão valor, se os professores denvolverem em conjunto um </a:t>
              </a:r>
              <a:r>
                <a:rPr lang="pt-BR" sz="2800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planejamento seqüencial e cumulativo</a:t>
              </a: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para facilitar o processo de ensino-aprendizagem e de avaliação. </a:t>
              </a:r>
              <a:b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</a:b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/>
              </a:r>
              <a:b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</a:br>
              <a:endParaRPr lang="pt-BR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91140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72" y="2640"/>
              <a:ext cx="3744" cy="134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Esta concepção exige um </a:t>
              </a:r>
              <a:r>
                <a:rPr lang="pt-BR" sz="2800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diálogo permanente dos docentes antes, durante a após a conclusão</a:t>
              </a:r>
              <a:r>
                <a:rPr lang="pt-BR" b="1" i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de cada semestre - feedback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9CC-F117-4F28-89AF-ABF38275122E}" type="slidenum">
              <a:rPr lang="pt-BR"/>
              <a:pPr/>
              <a:t>34</a:t>
            </a:fld>
            <a:endParaRPr lang="pt-BR"/>
          </a:p>
        </p:txBody>
      </p: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609600" y="415925"/>
            <a:ext cx="8001000" cy="5483225"/>
            <a:chOff x="384" y="262"/>
            <a:chExt cx="5040" cy="3454"/>
          </a:xfrm>
        </p:grpSpPr>
        <p:sp>
          <p:nvSpPr>
            <p:cNvPr id="64514" name="Rectangle 2"/>
            <p:cNvSpPr>
              <a:spLocks noChangeArrowheads="1"/>
            </p:cNvSpPr>
            <p:nvPr/>
          </p:nvSpPr>
          <p:spPr bwMode="auto">
            <a:xfrm>
              <a:off x="384" y="262"/>
              <a:ext cx="5040" cy="340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4515" name="Text Box 3"/>
            <p:cNvSpPr txBox="1">
              <a:spLocks noChangeArrowheads="1"/>
            </p:cNvSpPr>
            <p:nvPr/>
          </p:nvSpPr>
          <p:spPr bwMode="auto">
            <a:xfrm>
              <a:off x="4944" y="32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480" y="672"/>
              <a:ext cx="4800" cy="3044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endPara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SORRIA. VOCÊ ESTÁ SENDO OBSERVADO.</a:t>
              </a:r>
            </a:p>
            <a:p>
              <a:pPr algn="ctr">
                <a:lnSpc>
                  <a:spcPct val="110000"/>
                </a:lnSpc>
              </a:pPr>
              <a:r>
                <a:rPr lang="pt-BR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Os professores devem entender a avaliação institucional como uma </a:t>
              </a: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estratégia de aprendizagem e de reaprendizagem permanente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6233-4525-4D78-AA0E-2FAAF948B652}" type="slidenum">
              <a:rPr lang="pt-BR"/>
              <a:pPr/>
              <a:t>35</a:t>
            </a:fld>
            <a:endParaRPr lang="pt-BR"/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304800" y="457200"/>
            <a:ext cx="8591550" cy="5867400"/>
            <a:chOff x="192" y="288"/>
            <a:chExt cx="5412" cy="3696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2112" y="1392"/>
              <a:ext cx="1728" cy="1381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800" b="1" i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AVALIAÇÃO INSTITUCIONAL</a:t>
              </a:r>
            </a:p>
            <a:p>
              <a:pPr algn="ctr"/>
              <a:r>
                <a:rPr lang="pt-BR" b="1" i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Aprendizagem e reaprendizagem permanente</a:t>
              </a:r>
            </a:p>
          </p:txBody>
        </p:sp>
        <p:sp>
          <p:nvSpPr>
            <p:cNvPr id="25604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2" y="289"/>
              <a:ext cx="1726" cy="912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69804"/>
                    <a:invGamma/>
                  </a:srgbClr>
                </a:gs>
                <a:gs pos="100000">
                  <a:srgbClr val="FFCC66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EXAME NACIONAL</a:t>
              </a:r>
            </a:p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DE CURSOS</a:t>
              </a: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865" y="3073"/>
              <a:ext cx="1727" cy="911"/>
            </a:xfrm>
            <a:prstGeom prst="rect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ENEM</a:t>
              </a:r>
            </a:p>
            <a:p>
              <a:pPr algn="ctr"/>
              <a:r>
                <a:rPr 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PROVINHA BRASIL.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3072" y="288"/>
              <a:ext cx="1729" cy="911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AVALIAÇÃO DAS CONDIÇÕES DE OFERTA</a:t>
              </a: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360" y="3020"/>
              <a:ext cx="1729" cy="91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ENADE</a:t>
              </a:r>
            </a:p>
          </p:txBody>
        </p:sp>
        <p:sp>
          <p:nvSpPr>
            <p:cNvPr id="25608" name="Rectangle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" y="1734"/>
              <a:ext cx="1632" cy="911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shade val="94118"/>
                    <a:invGamma/>
                  </a:srgbClr>
                </a:gs>
                <a:gs pos="100000">
                  <a:srgbClr val="FFCCFF"/>
                </a:gs>
              </a:gsLst>
              <a:lin ang="27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PAIUB</a:t>
              </a: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4116" y="1628"/>
              <a:ext cx="1488" cy="911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69804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SINAES</a:t>
              </a:r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1200" y="1253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1248" y="2645"/>
              <a:ext cx="0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368" y="1199"/>
              <a:ext cx="0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4464" y="2552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2640" y="344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 flipV="1">
              <a:off x="2496" y="718"/>
              <a:ext cx="43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1824" y="211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3840" y="200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765D-2A48-4507-80F1-12FB56527698}" type="slidenum">
              <a:rPr lang="pt-BR"/>
              <a:pPr/>
              <a:t>36</a:t>
            </a:fld>
            <a:endParaRPr lang="pt-BR"/>
          </a:p>
        </p:txBody>
      </p:sp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609600" y="415925"/>
            <a:ext cx="8001000" cy="5051425"/>
            <a:chOff x="384" y="262"/>
            <a:chExt cx="5040" cy="3408"/>
          </a:xfrm>
        </p:grpSpPr>
        <p:sp>
          <p:nvSpPr>
            <p:cNvPr id="95235" name="Rectangle 3"/>
            <p:cNvSpPr>
              <a:spLocks noChangeArrowheads="1"/>
            </p:cNvSpPr>
            <p:nvPr/>
          </p:nvSpPr>
          <p:spPr bwMode="auto">
            <a:xfrm>
              <a:off x="384" y="262"/>
              <a:ext cx="5040" cy="340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4944" y="32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480" y="672"/>
              <a:ext cx="4800" cy="2362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tint val="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  <a:p>
              <a:pPr algn="ctr"/>
              <a:r>
                <a:rPr lang="pt-BR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os professores </a:t>
              </a: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necessitam de atualização permanente</a:t>
              </a:r>
              <a:r>
                <a:rPr lang="pt-BR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para acompanharem a velocidade do mundo contemporâneo (PCCD). </a:t>
              </a:r>
            </a:p>
            <a:p>
              <a:pPr algn="ctr"/>
              <a:endPara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C265-CC7C-4661-B8BE-D2AF22D565F5}" type="slidenum">
              <a:rPr lang="pt-BR"/>
              <a:pPr/>
              <a:t>37</a:t>
            </a:fld>
            <a:endParaRPr lang="pt-BR"/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609600" y="304800"/>
            <a:ext cx="8001000" cy="4419600"/>
            <a:chOff x="384" y="192"/>
            <a:chExt cx="5040" cy="2784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384" y="192"/>
              <a:ext cx="5040" cy="278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768" y="384"/>
              <a:ext cx="116" cy="28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480" y="231"/>
              <a:ext cx="4800" cy="230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110000"/>
                </a:lnSpc>
              </a:pPr>
              <a:r>
                <a:rPr lang="pt-BR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Na formação contínua a mudança é de uma formação por catálogos, para uma </a:t>
              </a:r>
              <a:r>
                <a:rPr lang="pt-B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reflexão na prática, sobre a prática</a:t>
              </a:r>
              <a:r>
                <a:rPr lang="pt-BR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. </a:t>
              </a:r>
              <a:r>
                <a:rPr lang="pt-BR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(aprender fazendo, interpretando e reconstruindo)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4D47-4C8A-44FF-9EAA-02399B716510}" type="slidenum">
              <a:rPr lang="pt-BR"/>
              <a:pPr/>
              <a:t>38</a:t>
            </a:fld>
            <a:endParaRPr lang="pt-BR"/>
          </a:p>
        </p:txBody>
      </p:sp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609600" y="533400"/>
            <a:ext cx="8001000" cy="5410200"/>
            <a:chOff x="384" y="336"/>
            <a:chExt cx="5040" cy="3408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384" y="336"/>
              <a:ext cx="5040" cy="3408"/>
              <a:chOff x="384" y="336"/>
              <a:chExt cx="5040" cy="3408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5040" cy="340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rect">
                  <a:fillToRect r="100000" b="100000"/>
                </a:path>
              </a:gra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lIns="91414" tIns="45707" rIns="91414" bIns="45707" anchor="ctr">
                <a:flatTx/>
              </a:bodyPr>
              <a:lstStyle/>
              <a:p>
                <a:pPr algn="ctr"/>
                <a:endParaRPr lang="pt-BR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1925" name="Text Box 5"/>
              <p:cNvSpPr txBox="1">
                <a:spLocks noChangeArrowheads="1"/>
              </p:cNvSpPr>
              <p:nvPr/>
            </p:nvSpPr>
            <p:spPr bwMode="auto">
              <a:xfrm>
                <a:off x="614" y="410"/>
                <a:ext cx="164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i="0">
                    <a:solidFill>
                      <a:srgbClr val="FF9900"/>
                    </a:solidFill>
                  </a:rPr>
                  <a:t>.</a:t>
                </a:r>
              </a:p>
            </p:txBody>
          </p:sp>
        </p:grp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576" y="494"/>
              <a:ext cx="4474" cy="3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endParaRPr lang="pt-BR" sz="32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974725" y="990600"/>
            <a:ext cx="704215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Sócrates, Platão e Aristóteles não perdiam tempo com conteúdos engessados. </a:t>
            </a:r>
            <a:r>
              <a:rPr lang="pt-BR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Discutiam o que era essencial.</a:t>
            </a:r>
            <a:r>
              <a:rPr 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Sabiam o que era essencial porque </a:t>
            </a:r>
            <a:r>
              <a:rPr lang="pt-BR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viviam da reflexão</a:t>
            </a:r>
            <a:r>
              <a:rPr 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, e a aula era resultado de um profundo processo de preparação.</a:t>
            </a:r>
            <a:r>
              <a:rPr 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1CF-CAAA-4B4E-8C66-19EF006655A3}" type="slidenum">
              <a:rPr lang="pt-BR"/>
              <a:pPr/>
              <a:t>39</a:t>
            </a:fld>
            <a:endParaRPr lang="pt-BR"/>
          </a:p>
        </p:txBody>
      </p:sp>
      <p:grpSp>
        <p:nvGrpSpPr>
          <p:cNvPr id="96262" name="Group 6"/>
          <p:cNvGrpSpPr>
            <a:grpSpLocks/>
          </p:cNvGrpSpPr>
          <p:nvPr/>
        </p:nvGrpSpPr>
        <p:grpSpPr bwMode="auto">
          <a:xfrm>
            <a:off x="381000" y="304800"/>
            <a:ext cx="8534400" cy="5791200"/>
            <a:chOff x="240" y="192"/>
            <a:chExt cx="5376" cy="3648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auto">
            <a:xfrm>
              <a:off x="240" y="192"/>
              <a:ext cx="5376" cy="364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768" y="384"/>
              <a:ext cx="116" cy="28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240" y="231"/>
              <a:ext cx="5376" cy="289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BR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A </a:t>
              </a:r>
              <a:r>
                <a:rPr lang="pt-BR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formação continuada docente</a:t>
              </a:r>
              <a:r>
                <a:rPr lang="pt-BR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deve se concretizar por meio de discussões coletivas sobre as práticas, os planejamentos, as situações vividas. </a:t>
              </a:r>
            </a:p>
            <a:p>
              <a:pPr algn="ctr">
                <a:lnSpc>
                  <a:spcPct val="30000"/>
                </a:lnSpc>
              </a:pPr>
              <a:endPara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Os professores devem conviver com</a:t>
              </a:r>
              <a:r>
                <a:rPr lang="pt-BR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pt-B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reuniões semanais de ciclos, de séries, seminários semestrais e anuais, perspectivas interdisciplinares de discussão</a:t>
              </a:r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, dentre outras, não contempladas na estrutura do trabalho do professor.</a:t>
              </a:r>
              <a:r>
                <a:rPr 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861" y="972469"/>
            <a:ext cx="6413336" cy="744800"/>
          </a:xfrm>
        </p:spPr>
        <p:txBody>
          <a:bodyPr/>
          <a:lstStyle/>
          <a:p>
            <a:r>
              <a:rPr lang="pt-BR" sz="4000" dirty="0"/>
              <a:t>EDUCAÇÃO-TERCEITO MILÊNIO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É PRECISO REINVENTAR A ESCOLA.</a:t>
            </a:r>
          </a:p>
          <a:p>
            <a:r>
              <a:rPr lang="pt-BR" dirty="0">
                <a:solidFill>
                  <a:srgbClr val="FF0000"/>
                </a:solidFill>
              </a:rPr>
              <a:t>Reinventar a relação de E/A.</a:t>
            </a:r>
          </a:p>
          <a:p>
            <a:r>
              <a:rPr lang="pt-BR" dirty="0">
                <a:solidFill>
                  <a:srgbClr val="FF0000"/>
                </a:solidFill>
              </a:rPr>
              <a:t>É preciso reinventar aquilo que se faz para se construir uma pessoa de sucesso.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6F4-3ECD-4FC3-B893-38F6824213C5}" type="slidenum">
              <a:rPr lang="pt-BR"/>
              <a:pPr/>
              <a:t>4</a:t>
            </a:fld>
            <a:endParaRPr lang="pt-BR"/>
          </a:p>
        </p:txBody>
      </p:sp>
      <p:pic>
        <p:nvPicPr>
          <p:cNvPr id="133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02215"/>
            <a:ext cx="6553200" cy="2562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1BC4141-EFA1-44CD-A9D5-4FCD979CC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339752" y="0"/>
            <a:ext cx="680424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1F28-E5A2-41A4-9356-F0A88370F636}" type="slidenum">
              <a:rPr lang="pt-BR"/>
              <a:pPr/>
              <a:t>40</a:t>
            </a:fld>
            <a:endParaRPr lang="pt-BR"/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609600" y="415925"/>
            <a:ext cx="8077200" cy="5410200"/>
            <a:chOff x="384" y="262"/>
            <a:chExt cx="5088" cy="3408"/>
          </a:xfrm>
        </p:grpSpPr>
        <p:sp>
          <p:nvSpPr>
            <p:cNvPr id="62466" name="Rectangle 2"/>
            <p:cNvSpPr>
              <a:spLocks noChangeArrowheads="1"/>
            </p:cNvSpPr>
            <p:nvPr/>
          </p:nvSpPr>
          <p:spPr bwMode="auto">
            <a:xfrm>
              <a:off x="384" y="262"/>
              <a:ext cx="5088" cy="340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Times New Roman" pitchFamily="18" charset="0"/>
                </a:rPr>
                <a:t>o professor não é quem ensina, </a:t>
              </a:r>
              <a:r>
                <a:rPr lang="pt-BR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imes New Roman" pitchFamily="18" charset="0"/>
                </a:rPr>
                <a:t>mas o eterno aprendiz</a:t>
              </a: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Times New Roman" pitchFamily="18" charset="0"/>
                </a:rPr>
                <a:t>, que aprende melhor e está à frente dos outros nesse desafio, ou seja, a aprendizagem deve ser permanente. </a:t>
              </a:r>
            </a:p>
            <a:p>
              <a:pPr algn="ctr">
                <a:lnSpc>
                  <a:spcPct val="120000"/>
                </a:lnSpc>
              </a:pP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ea typeface="Arial Unicode MS" pitchFamily="34" charset="-128"/>
                  <a:cs typeface="Times New Roman" pitchFamily="18" charset="0"/>
                </a:rPr>
                <a:t>“Celso Vasconcelos”</a:t>
              </a:r>
              <a:endPara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120000"/>
                </a:lnSpc>
              </a:pPr>
              <a:endPara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4944" y="321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857A-1E2E-4B6B-B65A-51A8F4F9932B}" type="slidenum">
              <a:rPr lang="pt-BR"/>
              <a:pPr/>
              <a:t>41</a:t>
            </a:fld>
            <a:endParaRPr lang="pt-BR"/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609600" y="533400"/>
            <a:ext cx="8329613" cy="5929313"/>
            <a:chOff x="384" y="336"/>
            <a:chExt cx="5247" cy="3735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384" y="336"/>
              <a:ext cx="5247" cy="316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614" y="942"/>
              <a:ext cx="4618" cy="3129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BR" sz="4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O professor deve aprender a aprender para aprender a reaprender e aprender sempre com o mais novo....</a:t>
              </a:r>
            </a:p>
            <a:p>
              <a:pPr algn="ctr">
                <a:lnSpc>
                  <a:spcPct val="110000"/>
                </a:lnSpc>
              </a:pPr>
              <a:r>
                <a:rPr lang="pt-BR" sz="4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“Paulo Freire</a:t>
              </a:r>
              <a:r>
                <a:rPr lang="pt-BR" sz="4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“</a:t>
              </a:r>
            </a:p>
            <a:p>
              <a:pPr algn="ctr">
                <a:lnSpc>
                  <a:spcPct val="110000"/>
                </a:lnSpc>
              </a:pPr>
              <a:endParaRPr lang="pt-BR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4934" y="2896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9C6-5064-442C-98D9-67F17A8C9113}" type="slidenum">
              <a:rPr lang="pt-BR"/>
              <a:pPr/>
              <a:t>42</a:t>
            </a:fld>
            <a:endParaRPr lang="pt-BR"/>
          </a:p>
        </p:txBody>
      </p:sp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609600" y="533400"/>
            <a:ext cx="8329613" cy="5078413"/>
            <a:chOff x="384" y="336"/>
            <a:chExt cx="5247" cy="3199"/>
          </a:xfrm>
        </p:grpSpPr>
        <p:sp>
          <p:nvSpPr>
            <p:cNvPr id="125955" name="Rectangle 3"/>
            <p:cNvSpPr>
              <a:spLocks noChangeArrowheads="1"/>
            </p:cNvSpPr>
            <p:nvPr/>
          </p:nvSpPr>
          <p:spPr bwMode="auto">
            <a:xfrm>
              <a:off x="384" y="336"/>
              <a:ext cx="5247" cy="316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25956" name="Rectangle 4"/>
            <p:cNvSpPr>
              <a:spLocks noChangeArrowheads="1"/>
            </p:cNvSpPr>
            <p:nvPr/>
          </p:nvSpPr>
          <p:spPr bwMode="auto">
            <a:xfrm>
              <a:off x="614" y="942"/>
              <a:ext cx="4618" cy="259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BR" sz="4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SERÁ QUE DEVO?</a:t>
              </a:r>
            </a:p>
            <a:p>
              <a:pPr algn="ctr">
                <a:lnSpc>
                  <a:spcPct val="110000"/>
                </a:lnSpc>
              </a:pPr>
              <a:r>
                <a:rPr lang="pt-BR" sz="4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PROFESSOR APRENDA A UTILIZAR O SEU PODER E A SUA AUTORIDADE PARA O BEM DE SEUS ALUNOS.</a:t>
              </a:r>
              <a:endParaRPr lang="pt-BR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4934" y="2896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E73-EB16-4CF3-9336-37990CF4084F}" type="slidenum">
              <a:rPr lang="pt-BR"/>
              <a:pPr/>
              <a:t>43</a:t>
            </a:fld>
            <a:endParaRPr lang="pt-BR"/>
          </a:p>
        </p:txBody>
      </p:sp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609600" y="533400"/>
            <a:ext cx="8329613" cy="5029200"/>
            <a:chOff x="384" y="336"/>
            <a:chExt cx="5247" cy="3168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auto">
            <a:xfrm>
              <a:off x="384" y="336"/>
              <a:ext cx="5247" cy="316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1414" tIns="45707" rIns="91414" bIns="45707" anchor="ctr">
              <a:flatTx/>
            </a:bodyPr>
            <a:lstStyle/>
            <a:p>
              <a:pPr algn="ctr"/>
              <a:endPara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auto">
            <a:xfrm>
              <a:off x="614" y="942"/>
              <a:ext cx="4618" cy="1579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BR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PASSOS PARA A EFICIÊNCIA DO PROCESSO ENSINO/APRENDIZAGEM.</a:t>
              </a:r>
            </a:p>
          </p:txBody>
        </p:sp>
        <p:sp>
          <p:nvSpPr>
            <p:cNvPr id="128005" name="Text Box 5"/>
            <p:cNvSpPr txBox="1">
              <a:spLocks noChangeArrowheads="1"/>
            </p:cNvSpPr>
            <p:nvPr/>
          </p:nvSpPr>
          <p:spPr bwMode="auto">
            <a:xfrm>
              <a:off x="4934" y="2896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i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86604"/>
            <a:ext cx="6963112" cy="1450757"/>
          </a:xfrm>
        </p:spPr>
        <p:txBody>
          <a:bodyPr/>
          <a:lstStyle/>
          <a:p>
            <a:r>
              <a:rPr lang="pt-BR" sz="4000" dirty="0"/>
              <a:t>PLANEJAMENTO  PARA O PROFISSIONAL DA EDUCAÇÃO.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1-Planeje a aula. Monte o plano de aula.</a:t>
            </a:r>
          </a:p>
          <a:p>
            <a:r>
              <a:rPr lang="pt-BR" sz="2800" dirty="0">
                <a:solidFill>
                  <a:srgbClr val="FF0000"/>
                </a:solidFill>
              </a:rPr>
              <a:t>2-Prepare o ambiente com antecedência.</a:t>
            </a:r>
          </a:p>
          <a:p>
            <a:r>
              <a:rPr lang="pt-BR" sz="2800" dirty="0">
                <a:solidFill>
                  <a:srgbClr val="FF0000"/>
                </a:solidFill>
              </a:rPr>
              <a:t>3-Sensibilize. Enfatize a importância do conteúdo.</a:t>
            </a:r>
          </a:p>
          <a:p>
            <a:r>
              <a:rPr lang="pt-BR" sz="2800" dirty="0">
                <a:solidFill>
                  <a:srgbClr val="FF0000"/>
                </a:solidFill>
              </a:rPr>
              <a:t>4-Oriente atitudes.(atenção,flexibilidade)</a:t>
            </a:r>
          </a:p>
          <a:p>
            <a:r>
              <a:rPr lang="pt-BR" sz="2800" dirty="0">
                <a:solidFill>
                  <a:srgbClr val="FF0000"/>
                </a:solidFill>
              </a:rPr>
              <a:t>5-Oriente comportamentos e habilidades.(formas de participação, estabeleça contratos).</a:t>
            </a:r>
          </a:p>
          <a:p>
            <a:r>
              <a:rPr lang="pt-BR" sz="2800" dirty="0">
                <a:solidFill>
                  <a:srgbClr val="FF0000"/>
                </a:solidFill>
              </a:rPr>
              <a:t>6-Levante os conhecimentos prévios dos alunos. (relato de experiências).</a:t>
            </a:r>
          </a:p>
          <a:p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1CD2-E9C0-4EFC-941C-F0D5B1164C4C}" type="slidenum">
              <a:rPr lang="pt-BR"/>
              <a:pPr/>
              <a:t>44</a:t>
            </a:fld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86604"/>
            <a:ext cx="6963112" cy="1450757"/>
          </a:xfrm>
        </p:spPr>
        <p:txBody>
          <a:bodyPr/>
          <a:lstStyle/>
          <a:p>
            <a:r>
              <a:rPr lang="pt-BR" sz="4000" dirty="0"/>
              <a:t>PLANEJAMENTO  PARA O PROFISSIONAL DA EDUCAÇÃO.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66CC"/>
                </a:solidFill>
              </a:rPr>
              <a:t>7-Discussão do conteúdo (questionamentos)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66CC"/>
                </a:solidFill>
              </a:rPr>
              <a:t>8-Promova a estruturação da representação do </a:t>
            </a:r>
            <a:r>
              <a:rPr lang="pt-BR" sz="2800" dirty="0" err="1">
                <a:solidFill>
                  <a:srgbClr val="0066CC"/>
                </a:solidFill>
              </a:rPr>
              <a:t>conhecimento.Distribua</a:t>
            </a:r>
            <a:r>
              <a:rPr lang="pt-BR" sz="2800" dirty="0">
                <a:solidFill>
                  <a:srgbClr val="0066CC"/>
                </a:solidFill>
              </a:rPr>
              <a:t> folhas com </a:t>
            </a:r>
            <a:r>
              <a:rPr lang="pt-BR" sz="2800" dirty="0" err="1">
                <a:solidFill>
                  <a:srgbClr val="0066CC"/>
                </a:solidFill>
              </a:rPr>
              <a:t>esquemas,tabelas,diagramas</a:t>
            </a:r>
            <a:r>
              <a:rPr lang="pt-BR" sz="2800" dirty="0">
                <a:solidFill>
                  <a:srgbClr val="0066CC"/>
                </a:solidFill>
              </a:rPr>
              <a:t> do conteúdo a serem preenchidos com palavras-chave ou ilustrações).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66CC"/>
                </a:solidFill>
              </a:rPr>
              <a:t>9-Problematize. (perguntas individuais, em </a:t>
            </a:r>
            <a:r>
              <a:rPr lang="pt-BR" sz="2800" dirty="0" err="1">
                <a:solidFill>
                  <a:srgbClr val="0066CC"/>
                </a:solidFill>
              </a:rPr>
              <a:t>equipe,consulta</a:t>
            </a:r>
            <a:r>
              <a:rPr lang="pt-BR" sz="2800" dirty="0">
                <a:solidFill>
                  <a:srgbClr val="0066CC"/>
                </a:solidFill>
              </a:rPr>
              <a:t> em  materiais de pesquisa...)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0066CC"/>
                </a:solidFill>
              </a:rPr>
              <a:t>10-Conduza a aula com </a:t>
            </a:r>
            <a:r>
              <a:rPr lang="pt-BR" sz="2800" dirty="0" err="1">
                <a:solidFill>
                  <a:srgbClr val="0066CC"/>
                </a:solidFill>
              </a:rPr>
              <a:t>interatividade.Passe</a:t>
            </a:r>
            <a:r>
              <a:rPr lang="pt-BR" sz="2800" dirty="0">
                <a:solidFill>
                  <a:srgbClr val="0066CC"/>
                </a:solidFill>
              </a:rPr>
              <a:t> várias vezes pelo mesmo  assunto aumentando o nível de complexidade. Isso reduz ansiedades e revisa a aula.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84B6-8BDE-46E8-BD58-D9B894459600}" type="slidenum">
              <a:rPr lang="pt-BR"/>
              <a:pPr/>
              <a:t>45</a:t>
            </a:fld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PLANEJAMENTO  PARA O PROFISSIONAL DA EDUCAÇÃO.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>
                <a:solidFill>
                  <a:schemeClr val="accent1"/>
                </a:solidFill>
              </a:rPr>
              <a:t>11-Expresse intenções imediata. Segmente a sessão em blocos/etapas e sempre que houver conclusão de assuntos,fale sobre a próxima seqüência.</a:t>
            </a:r>
          </a:p>
          <a:p>
            <a:pPr>
              <a:lnSpc>
                <a:spcPct val="90000"/>
              </a:lnSpc>
            </a:pPr>
            <a:r>
              <a:rPr lang="pt-BR">
                <a:solidFill>
                  <a:schemeClr val="accent1"/>
                </a:solidFill>
              </a:rPr>
              <a:t>12-Oriente finalidades de exercícios e trabalhos.</a:t>
            </a:r>
          </a:p>
          <a:p>
            <a:pPr>
              <a:lnSpc>
                <a:spcPct val="90000"/>
              </a:lnSpc>
            </a:pPr>
            <a:r>
              <a:rPr lang="pt-BR">
                <a:solidFill>
                  <a:schemeClr val="accent1"/>
                </a:solidFill>
              </a:rPr>
              <a:t>13-Possibilite a aplicação dos conhecimentos.</a:t>
            </a:r>
          </a:p>
          <a:p>
            <a:pPr>
              <a:lnSpc>
                <a:spcPct val="90000"/>
              </a:lnSpc>
            </a:pPr>
            <a:endParaRPr lang="pt-BR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pt-BR">
              <a:solidFill>
                <a:schemeClr val="accent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52ED-2054-4871-9FF8-0D0C3D241264}" type="slidenum">
              <a:rPr lang="pt-BR"/>
              <a:pPr/>
              <a:t>46</a:t>
            </a:fld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PLANEJAMENTO  PARA O PROFISSIONAL DA EDUCAÇÃO.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13-Verifique o rendimento. Avalie o progresso de cada aluno. Reavalie  a metodologia de ensino e a técnica de avaliação.</a:t>
            </a:r>
          </a:p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14-Dê feedback positivo quanto às atitudes demonstradas pelos alunos.</a:t>
            </a:r>
          </a:p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15-Resuma.</a:t>
            </a:r>
          </a:p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16-Sensibilize para a aprendizagem significativa.</a:t>
            </a:r>
          </a:p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17-Considere além do aspecto cognitivo, o afetivo e o psicomotor no desenvolvimento integral  de cada aluno. </a:t>
            </a:r>
          </a:p>
          <a:p>
            <a:pPr>
              <a:lnSpc>
                <a:spcPct val="90000"/>
              </a:lnSpc>
            </a:pPr>
            <a:r>
              <a:rPr lang="pt-BR" sz="2400">
                <a:solidFill>
                  <a:srgbClr val="FF0000"/>
                </a:solidFill>
              </a:rPr>
              <a:t>18-Pausa. Relaxamento de posturas.</a:t>
            </a:r>
          </a:p>
          <a:p>
            <a:pPr>
              <a:lnSpc>
                <a:spcPct val="90000"/>
              </a:lnSpc>
            </a:pPr>
            <a:endParaRPr lang="pt-BR" sz="2400">
              <a:solidFill>
                <a:schemeClr val="accent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3F35-1918-49BE-A933-17B13A6396C3}" type="slidenum">
              <a:rPr lang="pt-BR"/>
              <a:pPr/>
              <a:t>47</a:t>
            </a:fld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CONFLITO DAS DECISÕES</a:t>
            </a:r>
          </a:p>
        </p:txBody>
      </p:sp>
      <p:sp>
        <p:nvSpPr>
          <p:cNvPr id="2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91F9-A418-4E64-8E97-08704F3E3E88}" type="slidenum">
              <a:rPr lang="pt-BR"/>
              <a:pPr/>
              <a:t>48</a:t>
            </a:fld>
            <a:endParaRPr lang="pt-BR"/>
          </a:p>
        </p:txBody>
      </p:sp>
      <p:grpSp>
        <p:nvGrpSpPr>
          <p:cNvPr id="2" name="Group 1049"/>
          <p:cNvGrpSpPr>
            <a:grpSpLocks/>
          </p:cNvGrpSpPr>
          <p:nvPr/>
        </p:nvGrpSpPr>
        <p:grpSpPr bwMode="auto">
          <a:xfrm>
            <a:off x="847725" y="2346325"/>
            <a:ext cx="4494213" cy="3352800"/>
            <a:chOff x="241" y="1200"/>
            <a:chExt cx="2831" cy="2112"/>
          </a:xfrm>
        </p:grpSpPr>
        <p:grpSp>
          <p:nvGrpSpPr>
            <p:cNvPr id="136198" name="Group 1047"/>
            <p:cNvGrpSpPr>
              <a:grpSpLocks/>
            </p:cNvGrpSpPr>
            <p:nvPr/>
          </p:nvGrpSpPr>
          <p:grpSpPr bwMode="auto">
            <a:xfrm>
              <a:off x="241" y="1200"/>
              <a:ext cx="2783" cy="2112"/>
              <a:chOff x="241" y="1200"/>
              <a:chExt cx="2783" cy="2112"/>
            </a:xfrm>
          </p:grpSpPr>
          <p:grpSp>
            <p:nvGrpSpPr>
              <p:cNvPr id="136199" name="Group 1028"/>
              <p:cNvGrpSpPr>
                <a:grpSpLocks/>
              </p:cNvGrpSpPr>
              <p:nvPr/>
            </p:nvGrpSpPr>
            <p:grpSpPr bwMode="auto">
              <a:xfrm>
                <a:off x="659" y="1200"/>
                <a:ext cx="1974" cy="2112"/>
                <a:chOff x="1836" y="1062"/>
                <a:chExt cx="2118" cy="2190"/>
              </a:xfrm>
            </p:grpSpPr>
            <p:sp>
              <p:nvSpPr>
                <p:cNvPr id="136200" name="Freeform 1029"/>
                <p:cNvSpPr>
                  <a:spLocks/>
                </p:cNvSpPr>
                <p:nvPr/>
              </p:nvSpPr>
              <p:spPr bwMode="auto">
                <a:xfrm>
                  <a:off x="1836" y="1062"/>
                  <a:ext cx="2118" cy="303"/>
                </a:xfrm>
                <a:custGeom>
                  <a:avLst/>
                  <a:gdLst>
                    <a:gd name="T0" fmla="*/ 0 w 2118"/>
                    <a:gd name="T1" fmla="*/ 303 h 303"/>
                    <a:gd name="T2" fmla="*/ 2118 w 2118"/>
                    <a:gd name="T3" fmla="*/ 303 h 303"/>
                    <a:gd name="T4" fmla="*/ 2118 w 2118"/>
                    <a:gd name="T5" fmla="*/ 196 h 303"/>
                    <a:gd name="T6" fmla="*/ 1155 w 2118"/>
                    <a:gd name="T7" fmla="*/ 0 h 303"/>
                    <a:gd name="T8" fmla="*/ 998 w 2118"/>
                    <a:gd name="T9" fmla="*/ 0 h 303"/>
                    <a:gd name="T10" fmla="*/ 0 w 2118"/>
                    <a:gd name="T11" fmla="*/ 178 h 303"/>
                    <a:gd name="T12" fmla="*/ 0 w 2118"/>
                    <a:gd name="T13" fmla="*/ 303 h 3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8"/>
                    <a:gd name="T22" fmla="*/ 0 h 303"/>
                    <a:gd name="T23" fmla="*/ 2118 w 2118"/>
                    <a:gd name="T24" fmla="*/ 303 h 3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8" h="303">
                      <a:moveTo>
                        <a:pt x="0" y="303"/>
                      </a:moveTo>
                      <a:lnTo>
                        <a:pt x="2118" y="303"/>
                      </a:lnTo>
                      <a:lnTo>
                        <a:pt x="2118" y="196"/>
                      </a:lnTo>
                      <a:lnTo>
                        <a:pt x="1155" y="0"/>
                      </a:lnTo>
                      <a:lnTo>
                        <a:pt x="998" y="0"/>
                      </a:lnTo>
                      <a:lnTo>
                        <a:pt x="0" y="178"/>
                      </a:lnTo>
                      <a:lnTo>
                        <a:pt x="0" y="303"/>
                      </a:lnTo>
                      <a:close/>
                    </a:path>
                  </a:pathLst>
                </a:custGeom>
                <a:solidFill>
                  <a:srgbClr val="FCAAAA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Monotype Sorts" pitchFamily="2" charset="2"/>
                    <a:buNone/>
                  </a:pPr>
                  <a:endParaRPr kumimoji="1" lang="pt-BR" sz="5400" i="0">
                    <a:latin typeface="Arial" charset="0"/>
                  </a:endParaRPr>
                </a:p>
              </p:txBody>
            </p:sp>
            <p:sp>
              <p:nvSpPr>
                <p:cNvPr id="136201" name="Oval 1030"/>
                <p:cNvSpPr>
                  <a:spLocks noChangeArrowheads="1"/>
                </p:cNvSpPr>
                <p:nvPr/>
              </p:nvSpPr>
              <p:spPr bwMode="auto">
                <a:xfrm>
                  <a:off x="2825" y="1151"/>
                  <a:ext cx="141" cy="141"/>
                </a:xfrm>
                <a:prstGeom prst="ellipse">
                  <a:avLst/>
                </a:prstGeom>
                <a:solidFill>
                  <a:srgbClr val="FCAAAA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Monotype Sorts" pitchFamily="2" charset="2"/>
                    <a:buNone/>
                  </a:pPr>
                  <a:endParaRPr kumimoji="1" lang="pt-BR" sz="5400" i="0">
                    <a:latin typeface="Arial" charset="0"/>
                  </a:endParaRPr>
                </a:p>
              </p:txBody>
            </p:sp>
            <p:sp>
              <p:nvSpPr>
                <p:cNvPr id="136202" name="Freeform 1031"/>
                <p:cNvSpPr>
                  <a:spLocks/>
                </p:cNvSpPr>
                <p:nvPr/>
              </p:nvSpPr>
              <p:spPr bwMode="auto">
                <a:xfrm>
                  <a:off x="2369" y="1329"/>
                  <a:ext cx="1045" cy="1923"/>
                </a:xfrm>
                <a:custGeom>
                  <a:avLst/>
                  <a:gdLst>
                    <a:gd name="T0" fmla="*/ 523 w 1045"/>
                    <a:gd name="T1" fmla="*/ 0 h 1923"/>
                    <a:gd name="T2" fmla="*/ 679 w 1045"/>
                    <a:gd name="T3" fmla="*/ 872 h 1923"/>
                    <a:gd name="T4" fmla="*/ 679 w 1045"/>
                    <a:gd name="T5" fmla="*/ 1620 h 1923"/>
                    <a:gd name="T6" fmla="*/ 784 w 1045"/>
                    <a:gd name="T7" fmla="*/ 1620 h 1923"/>
                    <a:gd name="T8" fmla="*/ 1045 w 1045"/>
                    <a:gd name="T9" fmla="*/ 1745 h 1923"/>
                    <a:gd name="T10" fmla="*/ 1045 w 1045"/>
                    <a:gd name="T11" fmla="*/ 1923 h 1923"/>
                    <a:gd name="T12" fmla="*/ 0 w 1045"/>
                    <a:gd name="T13" fmla="*/ 1923 h 1923"/>
                    <a:gd name="T14" fmla="*/ 0 w 1045"/>
                    <a:gd name="T15" fmla="*/ 1763 h 1923"/>
                    <a:gd name="T16" fmla="*/ 209 w 1045"/>
                    <a:gd name="T17" fmla="*/ 1638 h 1923"/>
                    <a:gd name="T18" fmla="*/ 331 w 1045"/>
                    <a:gd name="T19" fmla="*/ 1638 h 1923"/>
                    <a:gd name="T20" fmla="*/ 331 w 1045"/>
                    <a:gd name="T21" fmla="*/ 872 h 1923"/>
                    <a:gd name="T22" fmla="*/ 523 w 1045"/>
                    <a:gd name="T23" fmla="*/ 0 h 19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45"/>
                    <a:gd name="T37" fmla="*/ 0 h 1923"/>
                    <a:gd name="T38" fmla="*/ 1045 w 1045"/>
                    <a:gd name="T39" fmla="*/ 1923 h 19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45" h="1923">
                      <a:moveTo>
                        <a:pt x="523" y="0"/>
                      </a:moveTo>
                      <a:lnTo>
                        <a:pt x="679" y="872"/>
                      </a:lnTo>
                      <a:lnTo>
                        <a:pt x="679" y="1620"/>
                      </a:lnTo>
                      <a:lnTo>
                        <a:pt x="784" y="1620"/>
                      </a:lnTo>
                      <a:lnTo>
                        <a:pt x="1045" y="1745"/>
                      </a:lnTo>
                      <a:lnTo>
                        <a:pt x="1045" y="1923"/>
                      </a:lnTo>
                      <a:lnTo>
                        <a:pt x="0" y="1923"/>
                      </a:lnTo>
                      <a:lnTo>
                        <a:pt x="0" y="1763"/>
                      </a:lnTo>
                      <a:lnTo>
                        <a:pt x="209" y="1638"/>
                      </a:lnTo>
                      <a:lnTo>
                        <a:pt x="331" y="1638"/>
                      </a:lnTo>
                      <a:lnTo>
                        <a:pt x="331" y="872"/>
                      </a:ln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FCAAAA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Monotype Sorts" pitchFamily="2" charset="2"/>
                    <a:buNone/>
                  </a:pPr>
                  <a:endParaRPr kumimoji="1" lang="pt-BR" sz="5400" i="0">
                    <a:latin typeface="Arial" charset="0"/>
                  </a:endParaRPr>
                </a:p>
              </p:txBody>
            </p:sp>
          </p:grpSp>
          <p:sp>
            <p:nvSpPr>
              <p:cNvPr id="136203" name="Line 1032"/>
              <p:cNvSpPr>
                <a:spLocks noChangeShapeType="1"/>
              </p:cNvSpPr>
              <p:nvPr/>
            </p:nvSpPr>
            <p:spPr bwMode="auto">
              <a:xfrm>
                <a:off x="820" y="1478"/>
                <a:ext cx="525" cy="126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204" name="Line 1033"/>
              <p:cNvSpPr>
                <a:spLocks noChangeShapeType="1"/>
              </p:cNvSpPr>
              <p:nvPr/>
            </p:nvSpPr>
            <p:spPr bwMode="auto">
              <a:xfrm>
                <a:off x="820" y="1478"/>
                <a:ext cx="1" cy="12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205" name="Line 1034"/>
              <p:cNvSpPr>
                <a:spLocks noChangeShapeType="1"/>
              </p:cNvSpPr>
              <p:nvPr/>
            </p:nvSpPr>
            <p:spPr bwMode="auto">
              <a:xfrm flipH="1">
                <a:off x="284" y="1478"/>
                <a:ext cx="536" cy="12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206" name="Freeform 1035"/>
              <p:cNvSpPr>
                <a:spLocks/>
              </p:cNvSpPr>
              <p:nvPr/>
            </p:nvSpPr>
            <p:spPr bwMode="auto">
              <a:xfrm>
                <a:off x="241" y="2725"/>
                <a:ext cx="1131" cy="395"/>
              </a:xfrm>
              <a:custGeom>
                <a:avLst/>
                <a:gdLst>
                  <a:gd name="T0" fmla="*/ 6 w 1214"/>
                  <a:gd name="T1" fmla="*/ 0 h 410"/>
                  <a:gd name="T2" fmla="*/ 0 w 1214"/>
                  <a:gd name="T3" fmla="*/ 41 h 410"/>
                  <a:gd name="T4" fmla="*/ 6 w 1214"/>
                  <a:gd name="T5" fmla="*/ 94 h 410"/>
                  <a:gd name="T6" fmla="*/ 22 w 1214"/>
                  <a:gd name="T7" fmla="*/ 147 h 410"/>
                  <a:gd name="T8" fmla="*/ 53 w 1214"/>
                  <a:gd name="T9" fmla="*/ 200 h 410"/>
                  <a:gd name="T10" fmla="*/ 102 w 1214"/>
                  <a:gd name="T11" fmla="*/ 248 h 410"/>
                  <a:gd name="T12" fmla="*/ 160 w 1214"/>
                  <a:gd name="T13" fmla="*/ 292 h 410"/>
                  <a:gd name="T14" fmla="*/ 220 w 1214"/>
                  <a:gd name="T15" fmla="*/ 322 h 410"/>
                  <a:gd name="T16" fmla="*/ 270 w 1214"/>
                  <a:gd name="T17" fmla="*/ 342 h 410"/>
                  <a:gd name="T18" fmla="*/ 326 w 1214"/>
                  <a:gd name="T19" fmla="*/ 362 h 410"/>
                  <a:gd name="T20" fmla="*/ 380 w 1214"/>
                  <a:gd name="T21" fmla="*/ 375 h 410"/>
                  <a:gd name="T22" fmla="*/ 433 w 1214"/>
                  <a:gd name="T23" fmla="*/ 383 h 410"/>
                  <a:gd name="T24" fmla="*/ 484 w 1214"/>
                  <a:gd name="T25" fmla="*/ 389 h 410"/>
                  <a:gd name="T26" fmla="*/ 549 w 1214"/>
                  <a:gd name="T27" fmla="*/ 395 h 410"/>
                  <a:gd name="T28" fmla="*/ 610 w 1214"/>
                  <a:gd name="T29" fmla="*/ 392 h 410"/>
                  <a:gd name="T30" fmla="*/ 670 w 1214"/>
                  <a:gd name="T31" fmla="*/ 389 h 410"/>
                  <a:gd name="T32" fmla="*/ 740 w 1214"/>
                  <a:gd name="T33" fmla="*/ 381 h 410"/>
                  <a:gd name="T34" fmla="*/ 791 w 1214"/>
                  <a:gd name="T35" fmla="*/ 368 h 410"/>
                  <a:gd name="T36" fmla="*/ 847 w 1214"/>
                  <a:gd name="T37" fmla="*/ 351 h 410"/>
                  <a:gd name="T38" fmla="*/ 900 w 1214"/>
                  <a:gd name="T39" fmla="*/ 330 h 410"/>
                  <a:gd name="T40" fmla="*/ 937 w 1214"/>
                  <a:gd name="T41" fmla="*/ 315 h 410"/>
                  <a:gd name="T42" fmla="*/ 976 w 1214"/>
                  <a:gd name="T43" fmla="*/ 289 h 410"/>
                  <a:gd name="T44" fmla="*/ 1007 w 1214"/>
                  <a:gd name="T45" fmla="*/ 268 h 410"/>
                  <a:gd name="T46" fmla="*/ 1041 w 1214"/>
                  <a:gd name="T47" fmla="*/ 239 h 410"/>
                  <a:gd name="T48" fmla="*/ 1072 w 1214"/>
                  <a:gd name="T49" fmla="*/ 212 h 410"/>
                  <a:gd name="T50" fmla="*/ 1092 w 1214"/>
                  <a:gd name="T51" fmla="*/ 180 h 410"/>
                  <a:gd name="T52" fmla="*/ 1111 w 1214"/>
                  <a:gd name="T53" fmla="*/ 145 h 410"/>
                  <a:gd name="T54" fmla="*/ 1125 w 1214"/>
                  <a:gd name="T55" fmla="*/ 106 h 410"/>
                  <a:gd name="T56" fmla="*/ 1131 w 1214"/>
                  <a:gd name="T57" fmla="*/ 59 h 410"/>
                  <a:gd name="T58" fmla="*/ 1128 w 1214"/>
                  <a:gd name="T59" fmla="*/ 3 h 410"/>
                  <a:gd name="T60" fmla="*/ 6 w 1214"/>
                  <a:gd name="T61" fmla="*/ 0 h 4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4"/>
                  <a:gd name="T94" fmla="*/ 0 h 410"/>
                  <a:gd name="T95" fmla="*/ 1214 w 1214"/>
                  <a:gd name="T96" fmla="*/ 410 h 4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4" h="410">
                    <a:moveTo>
                      <a:pt x="6" y="0"/>
                    </a:moveTo>
                    <a:lnTo>
                      <a:pt x="0" y="43"/>
                    </a:lnTo>
                    <a:lnTo>
                      <a:pt x="6" y="98"/>
                    </a:lnTo>
                    <a:lnTo>
                      <a:pt x="24" y="153"/>
                    </a:lnTo>
                    <a:lnTo>
                      <a:pt x="57" y="208"/>
                    </a:lnTo>
                    <a:lnTo>
                      <a:pt x="109" y="257"/>
                    </a:lnTo>
                    <a:lnTo>
                      <a:pt x="172" y="303"/>
                    </a:lnTo>
                    <a:lnTo>
                      <a:pt x="236" y="334"/>
                    </a:lnTo>
                    <a:lnTo>
                      <a:pt x="290" y="355"/>
                    </a:lnTo>
                    <a:lnTo>
                      <a:pt x="350" y="376"/>
                    </a:lnTo>
                    <a:lnTo>
                      <a:pt x="408" y="389"/>
                    </a:lnTo>
                    <a:lnTo>
                      <a:pt x="465" y="398"/>
                    </a:lnTo>
                    <a:lnTo>
                      <a:pt x="519" y="404"/>
                    </a:lnTo>
                    <a:lnTo>
                      <a:pt x="589" y="410"/>
                    </a:lnTo>
                    <a:lnTo>
                      <a:pt x="655" y="407"/>
                    </a:lnTo>
                    <a:lnTo>
                      <a:pt x="719" y="404"/>
                    </a:lnTo>
                    <a:lnTo>
                      <a:pt x="794" y="395"/>
                    </a:lnTo>
                    <a:lnTo>
                      <a:pt x="849" y="382"/>
                    </a:lnTo>
                    <a:lnTo>
                      <a:pt x="909" y="364"/>
                    </a:lnTo>
                    <a:lnTo>
                      <a:pt x="966" y="343"/>
                    </a:lnTo>
                    <a:lnTo>
                      <a:pt x="1006" y="327"/>
                    </a:lnTo>
                    <a:lnTo>
                      <a:pt x="1048" y="300"/>
                    </a:lnTo>
                    <a:lnTo>
                      <a:pt x="1081" y="278"/>
                    </a:lnTo>
                    <a:lnTo>
                      <a:pt x="1117" y="248"/>
                    </a:lnTo>
                    <a:lnTo>
                      <a:pt x="1151" y="220"/>
                    </a:lnTo>
                    <a:lnTo>
                      <a:pt x="1172" y="187"/>
                    </a:lnTo>
                    <a:lnTo>
                      <a:pt x="1193" y="150"/>
                    </a:lnTo>
                    <a:lnTo>
                      <a:pt x="1208" y="110"/>
                    </a:lnTo>
                    <a:lnTo>
                      <a:pt x="1214" y="61"/>
                    </a:lnTo>
                    <a:lnTo>
                      <a:pt x="1211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CAAAA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Monotype Sorts" pitchFamily="2" charset="2"/>
                  <a:buNone/>
                </a:pPr>
                <a:endParaRPr kumimoji="1" lang="pt-BR" sz="5400" i="0">
                  <a:latin typeface="Arial" charset="0"/>
                </a:endParaRPr>
              </a:p>
            </p:txBody>
          </p:sp>
          <p:grpSp>
            <p:nvGrpSpPr>
              <p:cNvPr id="136207" name="Group 1036"/>
              <p:cNvGrpSpPr>
                <a:grpSpLocks/>
              </p:cNvGrpSpPr>
              <p:nvPr/>
            </p:nvGrpSpPr>
            <p:grpSpPr bwMode="auto">
              <a:xfrm>
                <a:off x="1893" y="1478"/>
                <a:ext cx="1131" cy="1642"/>
                <a:chOff x="3160" y="1350"/>
                <a:chExt cx="1214" cy="1703"/>
              </a:xfrm>
            </p:grpSpPr>
            <p:sp>
              <p:nvSpPr>
                <p:cNvPr id="136208" name="Freeform 1037"/>
                <p:cNvSpPr>
                  <a:spLocks/>
                </p:cNvSpPr>
                <p:nvPr/>
              </p:nvSpPr>
              <p:spPr bwMode="auto">
                <a:xfrm>
                  <a:off x="3160" y="2643"/>
                  <a:ext cx="1214" cy="410"/>
                </a:xfrm>
                <a:custGeom>
                  <a:avLst/>
                  <a:gdLst>
                    <a:gd name="T0" fmla="*/ 6 w 1214"/>
                    <a:gd name="T1" fmla="*/ 0 h 410"/>
                    <a:gd name="T2" fmla="*/ 0 w 1214"/>
                    <a:gd name="T3" fmla="*/ 43 h 410"/>
                    <a:gd name="T4" fmla="*/ 6 w 1214"/>
                    <a:gd name="T5" fmla="*/ 98 h 410"/>
                    <a:gd name="T6" fmla="*/ 24 w 1214"/>
                    <a:gd name="T7" fmla="*/ 153 h 410"/>
                    <a:gd name="T8" fmla="*/ 57 w 1214"/>
                    <a:gd name="T9" fmla="*/ 208 h 410"/>
                    <a:gd name="T10" fmla="*/ 109 w 1214"/>
                    <a:gd name="T11" fmla="*/ 257 h 410"/>
                    <a:gd name="T12" fmla="*/ 172 w 1214"/>
                    <a:gd name="T13" fmla="*/ 303 h 410"/>
                    <a:gd name="T14" fmla="*/ 236 w 1214"/>
                    <a:gd name="T15" fmla="*/ 334 h 410"/>
                    <a:gd name="T16" fmla="*/ 290 w 1214"/>
                    <a:gd name="T17" fmla="*/ 355 h 410"/>
                    <a:gd name="T18" fmla="*/ 350 w 1214"/>
                    <a:gd name="T19" fmla="*/ 376 h 410"/>
                    <a:gd name="T20" fmla="*/ 408 w 1214"/>
                    <a:gd name="T21" fmla="*/ 389 h 410"/>
                    <a:gd name="T22" fmla="*/ 465 w 1214"/>
                    <a:gd name="T23" fmla="*/ 398 h 410"/>
                    <a:gd name="T24" fmla="*/ 519 w 1214"/>
                    <a:gd name="T25" fmla="*/ 404 h 410"/>
                    <a:gd name="T26" fmla="*/ 589 w 1214"/>
                    <a:gd name="T27" fmla="*/ 410 h 410"/>
                    <a:gd name="T28" fmla="*/ 655 w 1214"/>
                    <a:gd name="T29" fmla="*/ 407 h 410"/>
                    <a:gd name="T30" fmla="*/ 719 w 1214"/>
                    <a:gd name="T31" fmla="*/ 404 h 410"/>
                    <a:gd name="T32" fmla="*/ 794 w 1214"/>
                    <a:gd name="T33" fmla="*/ 395 h 410"/>
                    <a:gd name="T34" fmla="*/ 849 w 1214"/>
                    <a:gd name="T35" fmla="*/ 382 h 410"/>
                    <a:gd name="T36" fmla="*/ 909 w 1214"/>
                    <a:gd name="T37" fmla="*/ 364 h 410"/>
                    <a:gd name="T38" fmla="*/ 966 w 1214"/>
                    <a:gd name="T39" fmla="*/ 343 h 410"/>
                    <a:gd name="T40" fmla="*/ 1006 w 1214"/>
                    <a:gd name="T41" fmla="*/ 327 h 410"/>
                    <a:gd name="T42" fmla="*/ 1048 w 1214"/>
                    <a:gd name="T43" fmla="*/ 300 h 410"/>
                    <a:gd name="T44" fmla="*/ 1081 w 1214"/>
                    <a:gd name="T45" fmla="*/ 278 h 410"/>
                    <a:gd name="T46" fmla="*/ 1117 w 1214"/>
                    <a:gd name="T47" fmla="*/ 248 h 410"/>
                    <a:gd name="T48" fmla="*/ 1151 w 1214"/>
                    <a:gd name="T49" fmla="*/ 220 h 410"/>
                    <a:gd name="T50" fmla="*/ 1172 w 1214"/>
                    <a:gd name="T51" fmla="*/ 187 h 410"/>
                    <a:gd name="T52" fmla="*/ 1193 w 1214"/>
                    <a:gd name="T53" fmla="*/ 150 h 410"/>
                    <a:gd name="T54" fmla="*/ 1208 w 1214"/>
                    <a:gd name="T55" fmla="*/ 110 h 410"/>
                    <a:gd name="T56" fmla="*/ 1214 w 1214"/>
                    <a:gd name="T57" fmla="*/ 61 h 410"/>
                    <a:gd name="T58" fmla="*/ 1211 w 1214"/>
                    <a:gd name="T59" fmla="*/ 3 h 410"/>
                    <a:gd name="T60" fmla="*/ 6 w 1214"/>
                    <a:gd name="T61" fmla="*/ 0 h 4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214"/>
                    <a:gd name="T94" fmla="*/ 0 h 410"/>
                    <a:gd name="T95" fmla="*/ 1214 w 1214"/>
                    <a:gd name="T96" fmla="*/ 410 h 41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214" h="410">
                      <a:moveTo>
                        <a:pt x="6" y="0"/>
                      </a:moveTo>
                      <a:lnTo>
                        <a:pt x="0" y="43"/>
                      </a:lnTo>
                      <a:lnTo>
                        <a:pt x="6" y="98"/>
                      </a:lnTo>
                      <a:lnTo>
                        <a:pt x="24" y="153"/>
                      </a:lnTo>
                      <a:lnTo>
                        <a:pt x="57" y="208"/>
                      </a:lnTo>
                      <a:lnTo>
                        <a:pt x="109" y="257"/>
                      </a:lnTo>
                      <a:lnTo>
                        <a:pt x="172" y="303"/>
                      </a:lnTo>
                      <a:lnTo>
                        <a:pt x="236" y="334"/>
                      </a:lnTo>
                      <a:lnTo>
                        <a:pt x="290" y="355"/>
                      </a:lnTo>
                      <a:lnTo>
                        <a:pt x="350" y="376"/>
                      </a:lnTo>
                      <a:lnTo>
                        <a:pt x="408" y="389"/>
                      </a:lnTo>
                      <a:lnTo>
                        <a:pt x="465" y="398"/>
                      </a:lnTo>
                      <a:lnTo>
                        <a:pt x="519" y="404"/>
                      </a:lnTo>
                      <a:lnTo>
                        <a:pt x="589" y="410"/>
                      </a:lnTo>
                      <a:lnTo>
                        <a:pt x="655" y="407"/>
                      </a:lnTo>
                      <a:lnTo>
                        <a:pt x="719" y="404"/>
                      </a:lnTo>
                      <a:lnTo>
                        <a:pt x="794" y="395"/>
                      </a:lnTo>
                      <a:lnTo>
                        <a:pt x="849" y="382"/>
                      </a:lnTo>
                      <a:lnTo>
                        <a:pt x="909" y="364"/>
                      </a:lnTo>
                      <a:lnTo>
                        <a:pt x="966" y="343"/>
                      </a:lnTo>
                      <a:lnTo>
                        <a:pt x="1006" y="327"/>
                      </a:lnTo>
                      <a:lnTo>
                        <a:pt x="1048" y="300"/>
                      </a:lnTo>
                      <a:lnTo>
                        <a:pt x="1081" y="278"/>
                      </a:lnTo>
                      <a:lnTo>
                        <a:pt x="1117" y="248"/>
                      </a:lnTo>
                      <a:lnTo>
                        <a:pt x="1151" y="220"/>
                      </a:lnTo>
                      <a:lnTo>
                        <a:pt x="1172" y="187"/>
                      </a:lnTo>
                      <a:lnTo>
                        <a:pt x="1193" y="150"/>
                      </a:lnTo>
                      <a:lnTo>
                        <a:pt x="1208" y="110"/>
                      </a:lnTo>
                      <a:lnTo>
                        <a:pt x="1214" y="61"/>
                      </a:lnTo>
                      <a:lnTo>
                        <a:pt x="12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CAAAA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Monotype Sorts" pitchFamily="2" charset="2"/>
                    <a:buNone/>
                  </a:pPr>
                  <a:endParaRPr kumimoji="1" lang="pt-BR" sz="5400" i="0">
                    <a:latin typeface="Arial" charset="0"/>
                  </a:endParaRPr>
                </a:p>
              </p:txBody>
            </p:sp>
            <p:sp>
              <p:nvSpPr>
                <p:cNvPr id="136209" name="Line 1038"/>
                <p:cNvSpPr>
                  <a:spLocks noChangeShapeType="1"/>
                </p:cNvSpPr>
                <p:nvPr/>
              </p:nvSpPr>
              <p:spPr bwMode="auto">
                <a:xfrm>
                  <a:off x="3786" y="1350"/>
                  <a:ext cx="563" cy="131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10" name="Line 1039"/>
                <p:cNvSpPr>
                  <a:spLocks noChangeShapeType="1"/>
                </p:cNvSpPr>
                <p:nvPr/>
              </p:nvSpPr>
              <p:spPr bwMode="auto">
                <a:xfrm>
                  <a:off x="3786" y="1350"/>
                  <a:ext cx="1" cy="129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11" name="Line 1040"/>
                <p:cNvSpPr>
                  <a:spLocks noChangeShapeType="1"/>
                </p:cNvSpPr>
                <p:nvPr/>
              </p:nvSpPr>
              <p:spPr bwMode="auto">
                <a:xfrm flipH="1">
                  <a:off x="3210" y="1350"/>
                  <a:ext cx="576" cy="129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6212" name="Text Box 1041"/>
            <p:cNvSpPr txBox="1">
              <a:spLocks noChangeArrowheads="1"/>
            </p:cNvSpPr>
            <p:nvPr/>
          </p:nvSpPr>
          <p:spPr bwMode="auto">
            <a:xfrm>
              <a:off x="430" y="2757"/>
              <a:ext cx="7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 i="0">
                  <a:solidFill>
                    <a:schemeClr val="bg2"/>
                  </a:solidFill>
                  <a:latin typeface="Arial" charset="0"/>
                </a:rPr>
                <a:t>VALORES</a:t>
              </a:r>
            </a:p>
          </p:txBody>
        </p:sp>
        <p:sp>
          <p:nvSpPr>
            <p:cNvPr id="136213" name="Text Box 1042"/>
            <p:cNvSpPr txBox="1">
              <a:spLocks noChangeArrowheads="1"/>
            </p:cNvSpPr>
            <p:nvPr/>
          </p:nvSpPr>
          <p:spPr bwMode="auto">
            <a:xfrm>
              <a:off x="1950" y="2757"/>
              <a:ext cx="1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 i="0">
                  <a:solidFill>
                    <a:schemeClr val="bg2"/>
                  </a:solidFill>
                  <a:latin typeface="Arial" charset="0"/>
                </a:rPr>
                <a:t>NECESSIDADES</a:t>
              </a:r>
            </a:p>
          </p:txBody>
        </p:sp>
      </p:grpSp>
      <p:grpSp>
        <p:nvGrpSpPr>
          <p:cNvPr id="6" name="Group 1048"/>
          <p:cNvGrpSpPr>
            <a:grpSpLocks/>
          </p:cNvGrpSpPr>
          <p:nvPr/>
        </p:nvGrpSpPr>
        <p:grpSpPr bwMode="auto">
          <a:xfrm>
            <a:off x="5029200" y="3505200"/>
            <a:ext cx="3890963" cy="2293938"/>
            <a:chOff x="3168" y="2208"/>
            <a:chExt cx="2451" cy="1445"/>
          </a:xfrm>
        </p:grpSpPr>
        <p:sp>
          <p:nvSpPr>
            <p:cNvPr id="136215" name="Freeform 1044"/>
            <p:cNvSpPr>
              <a:spLocks/>
            </p:cNvSpPr>
            <p:nvPr/>
          </p:nvSpPr>
          <p:spPr bwMode="auto">
            <a:xfrm>
              <a:off x="3168" y="2208"/>
              <a:ext cx="1536" cy="768"/>
            </a:xfrm>
            <a:custGeom>
              <a:avLst/>
              <a:gdLst>
                <a:gd name="T0" fmla="*/ 79 w 605"/>
                <a:gd name="T1" fmla="*/ 56 h 245"/>
                <a:gd name="T2" fmla="*/ 162 w 605"/>
                <a:gd name="T3" fmla="*/ 31 h 245"/>
                <a:gd name="T4" fmla="*/ 251 w 605"/>
                <a:gd name="T5" fmla="*/ 9 h 245"/>
                <a:gd name="T6" fmla="*/ 338 w 605"/>
                <a:gd name="T7" fmla="*/ 3 h 245"/>
                <a:gd name="T8" fmla="*/ 437 w 605"/>
                <a:gd name="T9" fmla="*/ 3 h 245"/>
                <a:gd name="T10" fmla="*/ 533 w 605"/>
                <a:gd name="T11" fmla="*/ 16 h 245"/>
                <a:gd name="T12" fmla="*/ 640 w 605"/>
                <a:gd name="T13" fmla="*/ 38 h 245"/>
                <a:gd name="T14" fmla="*/ 739 w 605"/>
                <a:gd name="T15" fmla="*/ 69 h 245"/>
                <a:gd name="T16" fmla="*/ 830 w 605"/>
                <a:gd name="T17" fmla="*/ 100 h 245"/>
                <a:gd name="T18" fmla="*/ 927 w 605"/>
                <a:gd name="T19" fmla="*/ 141 h 245"/>
                <a:gd name="T20" fmla="*/ 1018 w 605"/>
                <a:gd name="T21" fmla="*/ 188 h 245"/>
                <a:gd name="T22" fmla="*/ 1109 w 605"/>
                <a:gd name="T23" fmla="*/ 248 h 245"/>
                <a:gd name="T24" fmla="*/ 1191 w 605"/>
                <a:gd name="T25" fmla="*/ 313 h 245"/>
                <a:gd name="T26" fmla="*/ 1247 w 605"/>
                <a:gd name="T27" fmla="*/ 379 h 245"/>
                <a:gd name="T28" fmla="*/ 1500 w 605"/>
                <a:gd name="T29" fmla="*/ 273 h 245"/>
                <a:gd name="T30" fmla="*/ 1422 w 605"/>
                <a:gd name="T31" fmla="*/ 354 h 245"/>
                <a:gd name="T32" fmla="*/ 1368 w 605"/>
                <a:gd name="T33" fmla="*/ 417 h 245"/>
                <a:gd name="T34" fmla="*/ 1328 w 605"/>
                <a:gd name="T35" fmla="*/ 476 h 245"/>
                <a:gd name="T36" fmla="*/ 1290 w 605"/>
                <a:gd name="T37" fmla="*/ 549 h 245"/>
                <a:gd name="T38" fmla="*/ 1247 w 605"/>
                <a:gd name="T39" fmla="*/ 639 h 245"/>
                <a:gd name="T40" fmla="*/ 1206 w 605"/>
                <a:gd name="T41" fmla="*/ 724 h 245"/>
                <a:gd name="T42" fmla="*/ 1165 w 605"/>
                <a:gd name="T43" fmla="*/ 755 h 245"/>
                <a:gd name="T44" fmla="*/ 1109 w 605"/>
                <a:gd name="T45" fmla="*/ 740 h 245"/>
                <a:gd name="T46" fmla="*/ 1043 w 605"/>
                <a:gd name="T47" fmla="*/ 724 h 245"/>
                <a:gd name="T48" fmla="*/ 985 w 605"/>
                <a:gd name="T49" fmla="*/ 715 h 245"/>
                <a:gd name="T50" fmla="*/ 919 w 605"/>
                <a:gd name="T51" fmla="*/ 708 h 245"/>
                <a:gd name="T52" fmla="*/ 848 w 605"/>
                <a:gd name="T53" fmla="*/ 712 h 245"/>
                <a:gd name="T54" fmla="*/ 785 w 605"/>
                <a:gd name="T55" fmla="*/ 712 h 245"/>
                <a:gd name="T56" fmla="*/ 721 w 605"/>
                <a:gd name="T57" fmla="*/ 712 h 245"/>
                <a:gd name="T58" fmla="*/ 640 w 605"/>
                <a:gd name="T59" fmla="*/ 715 h 245"/>
                <a:gd name="T60" fmla="*/ 904 w 605"/>
                <a:gd name="T61" fmla="*/ 495 h 245"/>
                <a:gd name="T62" fmla="*/ 810 w 605"/>
                <a:gd name="T63" fmla="*/ 392 h 245"/>
                <a:gd name="T64" fmla="*/ 744 w 605"/>
                <a:gd name="T65" fmla="*/ 335 h 245"/>
                <a:gd name="T66" fmla="*/ 650 w 605"/>
                <a:gd name="T67" fmla="*/ 260 h 245"/>
                <a:gd name="T68" fmla="*/ 566 w 605"/>
                <a:gd name="T69" fmla="*/ 204 h 245"/>
                <a:gd name="T70" fmla="*/ 503 w 605"/>
                <a:gd name="T71" fmla="*/ 163 h 245"/>
                <a:gd name="T72" fmla="*/ 429 w 605"/>
                <a:gd name="T73" fmla="*/ 129 h 245"/>
                <a:gd name="T74" fmla="*/ 353 w 605"/>
                <a:gd name="T75" fmla="*/ 100 h 245"/>
                <a:gd name="T76" fmla="*/ 267 w 605"/>
                <a:gd name="T77" fmla="*/ 85 h 245"/>
                <a:gd name="T78" fmla="*/ 175 w 605"/>
                <a:gd name="T79" fmla="*/ 82 h 245"/>
                <a:gd name="T80" fmla="*/ 79 w 605"/>
                <a:gd name="T81" fmla="*/ 88 h 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5"/>
                <a:gd name="T124" fmla="*/ 0 h 245"/>
                <a:gd name="T125" fmla="*/ 605 w 605"/>
                <a:gd name="T126" fmla="*/ 245 h 2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5" h="245">
                  <a:moveTo>
                    <a:pt x="0" y="28"/>
                  </a:moveTo>
                  <a:lnTo>
                    <a:pt x="31" y="18"/>
                  </a:lnTo>
                  <a:lnTo>
                    <a:pt x="45" y="14"/>
                  </a:lnTo>
                  <a:lnTo>
                    <a:pt x="64" y="10"/>
                  </a:lnTo>
                  <a:lnTo>
                    <a:pt x="81" y="6"/>
                  </a:lnTo>
                  <a:lnTo>
                    <a:pt x="99" y="3"/>
                  </a:lnTo>
                  <a:lnTo>
                    <a:pt x="116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72" y="1"/>
                  </a:lnTo>
                  <a:lnTo>
                    <a:pt x="193" y="3"/>
                  </a:lnTo>
                  <a:lnTo>
                    <a:pt x="210" y="5"/>
                  </a:lnTo>
                  <a:lnTo>
                    <a:pt x="232" y="8"/>
                  </a:lnTo>
                  <a:lnTo>
                    <a:pt x="252" y="12"/>
                  </a:lnTo>
                  <a:lnTo>
                    <a:pt x="274" y="17"/>
                  </a:lnTo>
                  <a:lnTo>
                    <a:pt x="291" y="22"/>
                  </a:lnTo>
                  <a:lnTo>
                    <a:pt x="311" y="28"/>
                  </a:lnTo>
                  <a:lnTo>
                    <a:pt x="327" y="32"/>
                  </a:lnTo>
                  <a:lnTo>
                    <a:pt x="347" y="39"/>
                  </a:lnTo>
                  <a:lnTo>
                    <a:pt x="365" y="45"/>
                  </a:lnTo>
                  <a:lnTo>
                    <a:pt x="385" y="53"/>
                  </a:lnTo>
                  <a:lnTo>
                    <a:pt x="401" y="60"/>
                  </a:lnTo>
                  <a:lnTo>
                    <a:pt x="421" y="70"/>
                  </a:lnTo>
                  <a:lnTo>
                    <a:pt x="437" y="79"/>
                  </a:lnTo>
                  <a:lnTo>
                    <a:pt x="454" y="90"/>
                  </a:lnTo>
                  <a:lnTo>
                    <a:pt x="469" y="100"/>
                  </a:lnTo>
                  <a:lnTo>
                    <a:pt x="480" y="110"/>
                  </a:lnTo>
                  <a:lnTo>
                    <a:pt x="491" y="121"/>
                  </a:lnTo>
                  <a:lnTo>
                    <a:pt x="604" y="74"/>
                  </a:lnTo>
                  <a:lnTo>
                    <a:pt x="591" y="87"/>
                  </a:lnTo>
                  <a:lnTo>
                    <a:pt x="574" y="101"/>
                  </a:lnTo>
                  <a:lnTo>
                    <a:pt x="560" y="113"/>
                  </a:lnTo>
                  <a:lnTo>
                    <a:pt x="549" y="122"/>
                  </a:lnTo>
                  <a:lnTo>
                    <a:pt x="539" y="133"/>
                  </a:lnTo>
                  <a:lnTo>
                    <a:pt x="531" y="143"/>
                  </a:lnTo>
                  <a:lnTo>
                    <a:pt x="523" y="152"/>
                  </a:lnTo>
                  <a:lnTo>
                    <a:pt x="515" y="164"/>
                  </a:lnTo>
                  <a:lnTo>
                    <a:pt x="508" y="175"/>
                  </a:lnTo>
                  <a:lnTo>
                    <a:pt x="499" y="189"/>
                  </a:lnTo>
                  <a:lnTo>
                    <a:pt x="491" y="204"/>
                  </a:lnTo>
                  <a:lnTo>
                    <a:pt x="484" y="216"/>
                  </a:lnTo>
                  <a:lnTo>
                    <a:pt x="475" y="231"/>
                  </a:lnTo>
                  <a:lnTo>
                    <a:pt x="469" y="244"/>
                  </a:lnTo>
                  <a:lnTo>
                    <a:pt x="459" y="241"/>
                  </a:lnTo>
                  <a:lnTo>
                    <a:pt x="448" y="238"/>
                  </a:lnTo>
                  <a:lnTo>
                    <a:pt x="437" y="236"/>
                  </a:lnTo>
                  <a:lnTo>
                    <a:pt x="424" y="234"/>
                  </a:lnTo>
                  <a:lnTo>
                    <a:pt x="411" y="231"/>
                  </a:lnTo>
                  <a:lnTo>
                    <a:pt x="399" y="230"/>
                  </a:lnTo>
                  <a:lnTo>
                    <a:pt x="388" y="228"/>
                  </a:lnTo>
                  <a:lnTo>
                    <a:pt x="374" y="227"/>
                  </a:lnTo>
                  <a:lnTo>
                    <a:pt x="362" y="226"/>
                  </a:lnTo>
                  <a:lnTo>
                    <a:pt x="347" y="227"/>
                  </a:lnTo>
                  <a:lnTo>
                    <a:pt x="334" y="227"/>
                  </a:lnTo>
                  <a:lnTo>
                    <a:pt x="322" y="226"/>
                  </a:lnTo>
                  <a:lnTo>
                    <a:pt x="309" y="227"/>
                  </a:lnTo>
                  <a:lnTo>
                    <a:pt x="296" y="227"/>
                  </a:lnTo>
                  <a:lnTo>
                    <a:pt x="284" y="227"/>
                  </a:lnTo>
                  <a:lnTo>
                    <a:pt x="271" y="227"/>
                  </a:lnTo>
                  <a:lnTo>
                    <a:pt x="252" y="228"/>
                  </a:lnTo>
                  <a:lnTo>
                    <a:pt x="368" y="175"/>
                  </a:lnTo>
                  <a:lnTo>
                    <a:pt x="356" y="158"/>
                  </a:lnTo>
                  <a:lnTo>
                    <a:pt x="343" y="146"/>
                  </a:lnTo>
                  <a:lnTo>
                    <a:pt x="319" y="125"/>
                  </a:lnTo>
                  <a:lnTo>
                    <a:pt x="306" y="116"/>
                  </a:lnTo>
                  <a:lnTo>
                    <a:pt x="293" y="107"/>
                  </a:lnTo>
                  <a:lnTo>
                    <a:pt x="269" y="92"/>
                  </a:lnTo>
                  <a:lnTo>
                    <a:pt x="256" y="83"/>
                  </a:lnTo>
                  <a:lnTo>
                    <a:pt x="239" y="73"/>
                  </a:lnTo>
                  <a:lnTo>
                    <a:pt x="223" y="65"/>
                  </a:lnTo>
                  <a:lnTo>
                    <a:pt x="212" y="59"/>
                  </a:lnTo>
                  <a:lnTo>
                    <a:pt x="198" y="52"/>
                  </a:lnTo>
                  <a:lnTo>
                    <a:pt x="184" y="46"/>
                  </a:lnTo>
                  <a:lnTo>
                    <a:pt x="169" y="41"/>
                  </a:lnTo>
                  <a:lnTo>
                    <a:pt x="153" y="37"/>
                  </a:lnTo>
                  <a:lnTo>
                    <a:pt x="139" y="32"/>
                  </a:lnTo>
                  <a:lnTo>
                    <a:pt x="121" y="29"/>
                  </a:lnTo>
                  <a:lnTo>
                    <a:pt x="105" y="27"/>
                  </a:lnTo>
                  <a:lnTo>
                    <a:pt x="86" y="27"/>
                  </a:lnTo>
                  <a:lnTo>
                    <a:pt x="69" y="26"/>
                  </a:lnTo>
                  <a:lnTo>
                    <a:pt x="50" y="26"/>
                  </a:lnTo>
                  <a:lnTo>
                    <a:pt x="31" y="28"/>
                  </a:lnTo>
                  <a:lnTo>
                    <a:pt x="0" y="2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Monotype Sorts" pitchFamily="2" charset="2"/>
                <a:buNone/>
              </a:pPr>
              <a:endParaRPr kumimoji="1" lang="pt-BR" sz="5400" i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6216" name="Text Box 1045"/>
            <p:cNvSpPr txBox="1">
              <a:spLocks noChangeArrowheads="1"/>
            </p:cNvSpPr>
            <p:nvPr/>
          </p:nvSpPr>
          <p:spPr bwMode="auto">
            <a:xfrm>
              <a:off x="4080" y="3168"/>
              <a:ext cx="153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Monotype Sorts" pitchFamily="2" charset="2"/>
                <a:buNone/>
              </a:pPr>
              <a:r>
                <a:rPr kumimoji="1" lang="pt-BR" sz="4400" b="1" i="0">
                  <a:solidFill>
                    <a:schemeClr val="bg2"/>
                  </a:solidFill>
                  <a:latin typeface="Arial" charset="0"/>
                </a:rPr>
                <a:t>Atitudes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568" y="1048159"/>
            <a:ext cx="6709927" cy="61351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É PRECISO REINVENTAR A ESCOLA.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NINGUÉM TERÁ DIREITO DE SER MEDÍOCRE NO SÉCULO XXI.</a:t>
            </a:r>
          </a:p>
          <a:p>
            <a:pPr>
              <a:buFontTx/>
              <a:buNone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060-4CD8-495C-97CC-BFCFE1BE90F2}" type="slidenum">
              <a:rPr lang="pt-BR"/>
              <a:pPr/>
              <a:t>5</a:t>
            </a:fld>
            <a:endParaRPr lang="pt-BR"/>
          </a:p>
        </p:txBody>
      </p:sp>
      <p:pic>
        <p:nvPicPr>
          <p:cNvPr id="134148" name="Picture 74" descr="MCj02417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7" y="2636912"/>
            <a:ext cx="6194425" cy="33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CAC90D8-2552-499F-811E-DEDF38E59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339752" y="0"/>
            <a:ext cx="680424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9590" y="972469"/>
            <a:ext cx="6989400" cy="69252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É PRECISO REINVENTAR A ESCOLA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“</a:t>
            </a:r>
            <a:r>
              <a:rPr lang="pt-BR" sz="2400" dirty="0"/>
              <a:t>NA MESA DE JOGO DO SÉCULO XXI A </a:t>
            </a:r>
            <a:r>
              <a:rPr lang="pt-BR" sz="2400" dirty="0">
                <a:solidFill>
                  <a:srgbClr val="FF0000"/>
                </a:solidFill>
              </a:rPr>
              <a:t>QUALIDADE,</a:t>
            </a:r>
            <a:r>
              <a:rPr lang="pt-BR" sz="2400" dirty="0"/>
              <a:t>NÃO SERÁ MAIS UM DIFERENCIAL COMPETITIVO,MAS O CACIFE MÍNIMO PARA SE PEDIR AS CARTAS”.</a:t>
            </a:r>
          </a:p>
          <a:p>
            <a:endParaRPr lang="pt-BR" sz="2400" dirty="0"/>
          </a:p>
          <a:p>
            <a:pPr>
              <a:buFontTx/>
              <a:buNone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430-D6FE-46F8-9D06-6E0B43381A47}" type="slidenum">
              <a:rPr lang="pt-BR"/>
              <a:pPr/>
              <a:t>6</a:t>
            </a:fld>
            <a:endParaRPr lang="pt-BR"/>
          </a:p>
        </p:txBody>
      </p:sp>
      <p:pic>
        <p:nvPicPr>
          <p:cNvPr id="135173" name="Picture 7" descr="BS0209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478" y="2996952"/>
            <a:ext cx="7486650" cy="3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B9DC9BE-A460-41DB-8E81-47AA94138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267744" y="0"/>
            <a:ext cx="687625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D2CE-CB2A-4181-98A8-D96046E5075E}" type="slidenum">
              <a:rPr lang="pt-BR"/>
              <a:pPr/>
              <a:t>7</a:t>
            </a:fld>
            <a:endParaRPr lang="pt-BR"/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2897370" y="1064229"/>
            <a:ext cx="4527974" cy="575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C0C0C0"/>
                  </a:outerShdw>
                </a:effectLst>
                <a:latin typeface="Rockwell"/>
              </a:rPr>
              <a:t>Auto-estima</a:t>
            </a:r>
            <a:endParaRPr lang="pt-BR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C0C0C0"/>
                </a:outerShdw>
              </a:effectLst>
              <a:latin typeface="Rockwell"/>
            </a:endParaRPr>
          </a:p>
        </p:txBody>
      </p:sp>
      <p:graphicFrame>
        <p:nvGraphicFramePr>
          <p:cNvPr id="15872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25430"/>
              </p:ext>
            </p:extLst>
          </p:nvPr>
        </p:nvGraphicFramePr>
        <p:xfrm>
          <a:off x="4912669" y="1778795"/>
          <a:ext cx="3403747" cy="445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 do Photo Editor" r:id="rId3" imgW="4277322" imgH="6106377" progId="">
                  <p:embed/>
                </p:oleObj>
              </mc:Choice>
              <mc:Fallback>
                <p:oleObj name="Foto do Photo Editor" r:id="rId3" imgW="4277322" imgH="6106377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669" y="1778795"/>
                        <a:ext cx="3403747" cy="445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32"/>
              </p:ext>
            </p:extLst>
          </p:nvPr>
        </p:nvGraphicFramePr>
        <p:xfrm>
          <a:off x="899592" y="1778796"/>
          <a:ext cx="4013076" cy="445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to do Photo Editor" r:id="rId5" imgW="5934903" imgH="6180952" progId="">
                  <p:embed/>
                </p:oleObj>
              </mc:Choice>
              <mc:Fallback>
                <p:oleObj name="Foto do Photo Editor" r:id="rId5" imgW="5934903" imgH="6180952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78796"/>
                        <a:ext cx="4013076" cy="445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E8BFD47-6596-4F01-8C29-994B3782B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267744" y="0"/>
            <a:ext cx="687625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0593317-3344-4F4D-9101-90AE0B72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5B9FAD6-AE1B-4FF4-922D-0212F4D2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36"/>
          <a:stretch/>
        </p:blipFill>
        <p:spPr>
          <a:xfrm>
            <a:off x="3477478" y="944724"/>
            <a:ext cx="5661248" cy="49685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DA55713-95CB-4C57-801F-2513BCCC2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27777"/>
          <a:stretch/>
        </p:blipFill>
        <p:spPr>
          <a:xfrm>
            <a:off x="2267744" y="0"/>
            <a:ext cx="68762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F8209B0-CD13-461E-A01E-EFCFD16F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2090-E6D5-48AC-AF31-E7E2A630BC95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9B65B1D-B81D-427C-9576-E86247CF8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1"/>
          <a:stretch/>
        </p:blipFill>
        <p:spPr>
          <a:xfrm>
            <a:off x="179512" y="127788"/>
            <a:ext cx="2921406" cy="61095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CD1C2A4-B690-4461-8A33-04838C15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4542"/>
            <a:ext cx="5760640" cy="865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411D347-FB39-4772-A84D-36C85BF08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244" y="2229163"/>
            <a:ext cx="4521864" cy="30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13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1551</TotalTime>
  <Words>1713</Words>
  <Application>Microsoft Office PowerPoint</Application>
  <PresentationFormat>Apresentação na tela (4:3)</PresentationFormat>
  <Paragraphs>283</Paragraphs>
  <Slides>48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62" baseType="lpstr">
      <vt:lpstr>Arial Unicode MS</vt:lpstr>
      <vt:lpstr>Arial</vt:lpstr>
      <vt:lpstr>Arial Narrow</vt:lpstr>
      <vt:lpstr>Calibri</vt:lpstr>
      <vt:lpstr>Calibri Light</vt:lpstr>
      <vt:lpstr>Comic Sans MS</vt:lpstr>
      <vt:lpstr>Monotype Sorts</vt:lpstr>
      <vt:lpstr>Rockwell</vt:lpstr>
      <vt:lpstr>Tahoma</vt:lpstr>
      <vt:lpstr>Times New Roman</vt:lpstr>
      <vt:lpstr>Verdana</vt:lpstr>
      <vt:lpstr>Retrospectiva</vt:lpstr>
      <vt:lpstr>Foto do Photo Editor</vt:lpstr>
      <vt:lpstr>Clip</vt:lpstr>
      <vt:lpstr>Apresentação do PowerPoint</vt:lpstr>
      <vt:lpstr>Apresentação do PowerPoint</vt:lpstr>
      <vt:lpstr>FORMAÇÃO DOCENTE</vt:lpstr>
      <vt:lpstr>EDUCAÇÃO-TERCEITO MILÊNIO</vt:lpstr>
      <vt:lpstr>É PRECISO REINVENTAR A ESCOLA.</vt:lpstr>
      <vt:lpstr>É PRECISO REINVENTAR A ESCOLA</vt:lpstr>
      <vt:lpstr>Apresentação do PowerPoint</vt:lpstr>
      <vt:lpstr>Apresentação do PowerPoint</vt:lpstr>
      <vt:lpstr>Apresentação do PowerPoint</vt:lpstr>
      <vt:lpstr>AUTO- ESTIMA</vt:lpstr>
      <vt:lpstr>O PROFESSOR -AUTO-ESTIMA</vt:lpstr>
      <vt:lpstr>O PROFESSOR-AUTO-ESTIMA</vt:lpstr>
      <vt:lpstr>Desenvolvendo a assertividade</vt:lpstr>
      <vt:lpstr>Desenvolvendo a assertividade</vt:lpstr>
      <vt:lpstr>PROATIVIDADE</vt:lpstr>
      <vt:lpstr>PROATIVIDADE</vt:lpstr>
      <vt:lpstr>O ENSINO MUDOU. E VOCÊ?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  PARA O PROFISSIONAL DA EDUCAÇÃO.</vt:lpstr>
      <vt:lpstr>PLANEJAMENTO  PARA O PROFISSIONAL DA EDUCAÇÃO.</vt:lpstr>
      <vt:lpstr>PLANEJAMENTO  PARA O PROFISSIONAL DA EDUCAÇÃO.</vt:lpstr>
      <vt:lpstr>PLANEJAMENTO  PARA O PROFISSIONAL DA EDUCAÇÃO.</vt:lpstr>
      <vt:lpstr>O CONFLITO DAS DECISÕES</vt:lpstr>
    </vt:vector>
  </TitlesOfParts>
  <Company>Nerio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Nerio</dc:creator>
  <cp:lastModifiedBy>ANTONIO BELELLI</cp:lastModifiedBy>
  <cp:revision>314</cp:revision>
  <dcterms:created xsi:type="dcterms:W3CDTF">2008-01-27T19:12:52Z</dcterms:created>
  <dcterms:modified xsi:type="dcterms:W3CDTF">2024-07-02T18:03:52Z</dcterms:modified>
</cp:coreProperties>
</file>