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5" r:id="rId1"/>
  </p:sldMasterIdLst>
  <p:sldIdLst>
    <p:sldId id="273" r:id="rId2"/>
    <p:sldId id="256" r:id="rId3"/>
    <p:sldId id="274" r:id="rId4"/>
    <p:sldId id="257" r:id="rId5"/>
    <p:sldId id="259" r:id="rId6"/>
    <p:sldId id="264" r:id="rId7"/>
    <p:sldId id="260" r:id="rId8"/>
    <p:sldId id="269" r:id="rId9"/>
    <p:sldId id="275" r:id="rId10"/>
    <p:sldId id="276" r:id="rId11"/>
    <p:sldId id="277" r:id="rId12"/>
    <p:sldId id="261" r:id="rId13"/>
    <p:sldId id="262" r:id="rId14"/>
    <p:sldId id="265" r:id="rId15"/>
    <p:sldId id="263" r:id="rId16"/>
    <p:sldId id="266" r:id="rId17"/>
    <p:sldId id="268" r:id="rId18"/>
    <p:sldId id="270" r:id="rId19"/>
    <p:sldId id="271" r:id="rId20"/>
    <p:sldId id="278" r:id="rId21"/>
    <p:sldId id="27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55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3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73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9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3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3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43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9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76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38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hyperlink" Target="https://www3.weforum.org/docs/WEF_Future_of_Jobs_2020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hyperlink" Target="https://online.pucrs.br/professores/daniel-goleman?utm_source=blog&amp;utm_medium=organic&amp;utm_campaign=Blog_DVL_View_Blog_PUCRSPOS_MBA-pos-graduacao_TOPCUR_hiperlink-pilaresdainteligenciaemocional-260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4078986"/>
            <a:ext cx="7810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596" y="205098"/>
            <a:ext cx="7637091" cy="5772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058" y="0"/>
            <a:ext cx="1719942" cy="78772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94001" y="1364120"/>
            <a:ext cx="38968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MAJOR PM RR ANTONIO BELELLI</a:t>
            </a:r>
          </a:p>
          <a:p>
            <a:endParaRPr lang="pt-BR" dirty="0"/>
          </a:p>
          <a:p>
            <a:r>
              <a:rPr lang="pt-BR" dirty="0" smtClean="0"/>
              <a:t>Mestre em Educação</a:t>
            </a:r>
          </a:p>
          <a:p>
            <a:r>
              <a:rPr lang="pt-BR" dirty="0" smtClean="0"/>
              <a:t>Especialista em Segurança Pública</a:t>
            </a:r>
          </a:p>
          <a:p>
            <a:r>
              <a:rPr lang="pt-BR" dirty="0" smtClean="0"/>
              <a:t>Especialista em Neurociência</a:t>
            </a:r>
          </a:p>
          <a:p>
            <a:r>
              <a:rPr lang="pt-BR" dirty="0" smtClean="0"/>
              <a:t>Especialista em </a:t>
            </a:r>
            <a:r>
              <a:rPr lang="pt-BR" dirty="0" err="1" smtClean="0"/>
              <a:t>Neuropedagogia</a:t>
            </a:r>
            <a:endParaRPr lang="pt-BR" dirty="0" smtClean="0"/>
          </a:p>
          <a:p>
            <a:r>
              <a:rPr lang="pt-BR" dirty="0" smtClean="0"/>
              <a:t>Especialista em Gestão Escolar</a:t>
            </a:r>
          </a:p>
          <a:p>
            <a:r>
              <a:rPr lang="pt-BR" dirty="0" smtClean="0"/>
              <a:t>Especialista em IE</a:t>
            </a:r>
          </a:p>
          <a:p>
            <a:r>
              <a:rPr lang="pt-BR" dirty="0" smtClean="0"/>
              <a:t>Especialista em Psicologia Educacional</a:t>
            </a:r>
          </a:p>
          <a:p>
            <a:r>
              <a:rPr lang="pt-BR" dirty="0" smtClean="0"/>
              <a:t>Graduado em Pedagogia</a:t>
            </a:r>
          </a:p>
          <a:p>
            <a:r>
              <a:rPr lang="pt-BR" dirty="0" smtClean="0"/>
              <a:t>Graduado em Administração</a:t>
            </a:r>
          </a:p>
          <a:p>
            <a:r>
              <a:rPr lang="pt-BR" dirty="0" smtClean="0"/>
              <a:t>Graduado em Gestão Pública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0" y="75806"/>
            <a:ext cx="1145139" cy="98888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20" y="4881323"/>
            <a:ext cx="1094556" cy="9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2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85481" y="133190"/>
            <a:ext cx="532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HABILIDADES NECESSÁRIAS NA INSTITUIÇÃO</a:t>
            </a: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0" y="792"/>
            <a:ext cx="648688" cy="64868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76770" y="4125332"/>
            <a:ext cx="10195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677" y="133190"/>
            <a:ext cx="1719942" cy="78772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13022" t="6901" r="14605" b="7203"/>
          <a:stretch/>
        </p:blipFill>
        <p:spPr>
          <a:xfrm>
            <a:off x="504202" y="1102408"/>
            <a:ext cx="6925115" cy="462327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7014" y="1102408"/>
            <a:ext cx="4316605" cy="462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93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76770" y="4125332"/>
            <a:ext cx="10195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677" y="133190"/>
            <a:ext cx="1719942" cy="78772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b="13972"/>
          <a:stretch/>
        </p:blipFill>
        <p:spPr>
          <a:xfrm>
            <a:off x="2649196" y="128842"/>
            <a:ext cx="7345110" cy="614377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7" y="133190"/>
            <a:ext cx="1186776" cy="118677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076" y="185954"/>
            <a:ext cx="1101317" cy="1081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60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239140" y="4227978"/>
            <a:ext cx="10015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868571" y="139853"/>
            <a:ext cx="498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INTELIGÊNCIA EMOCIONAL X PERSONALIDADE</a:t>
            </a:r>
            <a:endParaRPr lang="pt-BR" b="1" dirty="0"/>
          </a:p>
          <a:p>
            <a:pPr algn="just"/>
            <a:endParaRPr lang="pt-BR" dirty="0" smtClean="0"/>
          </a:p>
        </p:txBody>
      </p:sp>
      <p:sp>
        <p:nvSpPr>
          <p:cNvPr id="2" name="CaixaDeTexto 1"/>
          <p:cNvSpPr txBox="1"/>
          <p:nvPr/>
        </p:nvSpPr>
        <p:spPr>
          <a:xfrm>
            <a:off x="5868571" y="692533"/>
            <a:ext cx="59553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dirty="0"/>
              <a:t>A inteligência emocional é influenciada por uma combinação de traços de personalidade. Níveis mais altos dela são associados com inúmeros benefícios, inclusive relacionados à </a:t>
            </a:r>
            <a:r>
              <a:rPr lang="pt-BR" dirty="0" smtClean="0"/>
              <a:t>carreira. </a:t>
            </a:r>
            <a:r>
              <a:rPr lang="pt-BR" dirty="0"/>
              <a:t>Por isso, sua medida, o </a:t>
            </a:r>
            <a:r>
              <a:rPr lang="pt-BR" b="1" dirty="0"/>
              <a:t>Quociente Emoci</a:t>
            </a:r>
            <a:r>
              <a:rPr lang="pt-BR" dirty="0"/>
              <a:t>onal (QE), tem sido considerado como um bom radar para contratações em processos de </a:t>
            </a:r>
            <a:r>
              <a:rPr lang="pt-BR" dirty="0" smtClean="0"/>
              <a:t>recrutamento. </a:t>
            </a:r>
          </a:p>
          <a:p>
            <a:pPr algn="just" fontAlgn="base"/>
            <a:endParaRPr lang="pt-BR" dirty="0"/>
          </a:p>
          <a:p>
            <a:pPr algn="just" fontAlgn="base"/>
            <a:r>
              <a:rPr lang="pt-BR" dirty="0" smtClean="0"/>
              <a:t>Em </a:t>
            </a:r>
            <a:r>
              <a:rPr lang="pt-BR" dirty="0"/>
              <a:t>sua definição, a dupla </a:t>
            </a:r>
            <a:r>
              <a:rPr lang="pt-BR" dirty="0" err="1"/>
              <a:t>Salovey</a:t>
            </a:r>
            <a:r>
              <a:rPr lang="pt-BR" dirty="0"/>
              <a:t> e Mayer explica que IE é “a </a:t>
            </a:r>
            <a:r>
              <a:rPr lang="pt-BR" b="1" dirty="0"/>
              <a:t>capacidade de perceber e exprimir a emoção, assimilá-la ao pensamento, compreender e raciocinar com ela, e saber regulá-la em si próprio e nos ou</a:t>
            </a:r>
            <a:r>
              <a:rPr lang="pt-BR" dirty="0"/>
              <a:t>tros</a:t>
            </a:r>
            <a:r>
              <a:rPr lang="pt-BR" dirty="0" smtClean="0"/>
              <a:t>”. </a:t>
            </a:r>
          </a:p>
          <a:p>
            <a:pPr algn="just" fontAlgn="base"/>
            <a:endParaRPr lang="pt-BR" dirty="0"/>
          </a:p>
          <a:p>
            <a:pPr algn="just" fontAlgn="base"/>
            <a:r>
              <a:rPr lang="pt-BR" dirty="0" smtClean="0"/>
              <a:t>Alguns </a:t>
            </a:r>
            <a:r>
              <a:rPr lang="pt-BR" dirty="0"/>
              <a:t>especialistas até o colocam à frente do QI (Quociente de Inteligência) em questão da eficiência para determinar um bom profissional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1831" y="4939850"/>
            <a:ext cx="1360169" cy="136016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7" y="1008727"/>
            <a:ext cx="5241930" cy="462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7" y="-1540"/>
            <a:ext cx="1719942" cy="78772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6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183896" y="4255806"/>
            <a:ext cx="10130736" cy="3773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15111" y="186288"/>
            <a:ext cx="2777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COMPETÊNCIAS DA IE</a:t>
            </a:r>
            <a:endParaRPr lang="pt-BR" b="1" dirty="0"/>
          </a:p>
          <a:p>
            <a:pPr algn="just"/>
            <a:endParaRPr lang="pt-BR" dirty="0" smtClean="0"/>
          </a:p>
        </p:txBody>
      </p:sp>
      <p:sp>
        <p:nvSpPr>
          <p:cNvPr id="2" name="CaixaDeTexto 1"/>
          <p:cNvSpPr txBox="1"/>
          <p:nvPr/>
        </p:nvSpPr>
        <p:spPr>
          <a:xfrm>
            <a:off x="5713084" y="986251"/>
            <a:ext cx="60801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dirty="0"/>
              <a:t>Dentre as competências que a IE compreende, estão, por exemplo, as chamadas </a:t>
            </a:r>
            <a:r>
              <a:rPr lang="pt-BR" dirty="0" smtClean="0"/>
              <a:t>SOFT SKILLS, </a:t>
            </a:r>
            <a:r>
              <a:rPr lang="pt-BR" dirty="0"/>
              <a:t>especialmente conectadas com as características que se “traz” às interações com os outros</a:t>
            </a:r>
            <a:r>
              <a:rPr lang="pt-BR" dirty="0" smtClean="0"/>
              <a:t>.</a:t>
            </a:r>
          </a:p>
          <a:p>
            <a:pPr algn="just" fontAlgn="base"/>
            <a:endParaRPr lang="pt-BR" dirty="0"/>
          </a:p>
          <a:p>
            <a:pPr algn="just" fontAlgn="base"/>
            <a:r>
              <a:rPr lang="pt-BR" dirty="0" smtClean="0"/>
              <a:t>Em </a:t>
            </a:r>
            <a:r>
              <a:rPr lang="pt-BR" dirty="0"/>
              <a:t>linhas gerais, </a:t>
            </a:r>
            <a:r>
              <a:rPr lang="pt-BR" b="1" dirty="0"/>
              <a:t>soft </a:t>
            </a:r>
            <a:r>
              <a:rPr lang="pt-BR" b="1" dirty="0" err="1"/>
              <a:t>skills</a:t>
            </a:r>
            <a:r>
              <a:rPr lang="pt-BR" dirty="0"/>
              <a:t> podem ser </a:t>
            </a:r>
            <a:r>
              <a:rPr lang="pt-BR" dirty="0" smtClean="0"/>
              <a:t>definidas </a:t>
            </a:r>
            <a:r>
              <a:rPr lang="pt-BR" dirty="0"/>
              <a:t>como habilidades emocionais (comportamentais). </a:t>
            </a:r>
            <a:endParaRPr lang="pt-BR" dirty="0" smtClean="0"/>
          </a:p>
          <a:p>
            <a:pPr algn="just" fontAlgn="base"/>
            <a:endParaRPr lang="pt-BR" dirty="0"/>
          </a:p>
          <a:p>
            <a:pPr algn="just" fontAlgn="base"/>
            <a:r>
              <a:rPr lang="pt-BR" dirty="0" smtClean="0"/>
              <a:t>Ou </a:t>
            </a:r>
            <a:r>
              <a:rPr lang="pt-BR" dirty="0"/>
              <a:t>seja: são habilidades que utilizamos no dia a dia para resolver problemas e alcançar resultados com outras pessoas e partir de outras </a:t>
            </a:r>
            <a:r>
              <a:rPr lang="pt-BR" dirty="0" smtClean="0"/>
              <a:t>pessoas... </a:t>
            </a:r>
            <a:r>
              <a:rPr lang="pt-BR" b="1" dirty="0" smtClean="0"/>
              <a:t>Desenvolver </a:t>
            </a:r>
            <a:r>
              <a:rPr lang="pt-BR" b="1" dirty="0"/>
              <a:t>soft </a:t>
            </a:r>
            <a:r>
              <a:rPr lang="pt-BR" b="1" dirty="0" err="1"/>
              <a:t>skills</a:t>
            </a:r>
            <a:r>
              <a:rPr lang="pt-BR" b="1" dirty="0"/>
              <a:t> não é fácil</a:t>
            </a:r>
            <a:r>
              <a:rPr lang="pt-BR" b="1" dirty="0" smtClean="0"/>
              <a:t>.</a:t>
            </a:r>
            <a:endParaRPr lang="pt-BR" dirty="0"/>
          </a:p>
          <a:p>
            <a:pPr algn="just" fontAlgn="base"/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9" y="125339"/>
            <a:ext cx="5538199" cy="33446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778" y="4633164"/>
            <a:ext cx="1495558" cy="149555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16" y="4077992"/>
            <a:ext cx="5290372" cy="187018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8778" y="133410"/>
            <a:ext cx="1719942" cy="78772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sp>
        <p:nvSpPr>
          <p:cNvPr id="11" name="Seta para a direita listrada 10"/>
          <p:cNvSpPr/>
          <p:nvPr/>
        </p:nvSpPr>
        <p:spPr>
          <a:xfrm rot="5400000">
            <a:off x="2801059" y="3476640"/>
            <a:ext cx="623582" cy="40130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984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5771564" y="424151"/>
            <a:ext cx="426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HABILIDADES EMOCIONAIS – SOFT SKILLS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5" y="76912"/>
            <a:ext cx="5503493" cy="6185818"/>
          </a:xfrm>
          <a:prstGeom prst="rect">
            <a:avLst/>
          </a:prstGeom>
        </p:spPr>
      </p:pic>
      <p:pic>
        <p:nvPicPr>
          <p:cNvPr id="1026" name="Picture 2" descr="Soft Skills – Trabalho em equipe é decisivo em vida profissional – CF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8" b="9551"/>
          <a:stretch/>
        </p:blipFill>
        <p:spPr bwMode="auto">
          <a:xfrm>
            <a:off x="5700043" y="2196268"/>
            <a:ext cx="6298252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161" y="4733255"/>
            <a:ext cx="1529475" cy="152947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5694" y="140864"/>
            <a:ext cx="1719942" cy="93590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587" y="1223851"/>
            <a:ext cx="1736539" cy="17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78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9136" t="17774" r="6608" b="11833"/>
          <a:stretch/>
        </p:blipFill>
        <p:spPr>
          <a:xfrm>
            <a:off x="7157126" y="182430"/>
            <a:ext cx="3999431" cy="368381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778" y="4633164"/>
            <a:ext cx="1495558" cy="149555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3" y="105587"/>
            <a:ext cx="1719942" cy="787724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145136" y="4161802"/>
            <a:ext cx="101780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3" y="1137874"/>
            <a:ext cx="6751178" cy="424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514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717137" y="4198151"/>
            <a:ext cx="56316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161" y="4733255"/>
            <a:ext cx="1529475" cy="152947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477712" y="227833"/>
            <a:ext cx="531118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Domínios Básicos da Inteligência  Emocional </a:t>
            </a:r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 smtClean="0"/>
              <a:t>​</a:t>
            </a:r>
            <a:r>
              <a:rPr lang="pt-BR" b="1" dirty="0" smtClean="0"/>
              <a:t>Percepção </a:t>
            </a:r>
            <a:r>
              <a:rPr lang="pt-BR" b="1" dirty="0"/>
              <a:t>das emoções</a:t>
            </a:r>
            <a:r>
              <a:rPr lang="pt-BR" dirty="0"/>
              <a:t>: a precisão com que uma pessoa identifica as emoções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b="1" dirty="0" smtClean="0"/>
              <a:t>Raciocínio </a:t>
            </a:r>
            <a:r>
              <a:rPr lang="pt-BR" b="1" dirty="0"/>
              <a:t>por meio das emoções</a:t>
            </a:r>
            <a:r>
              <a:rPr lang="pt-BR" dirty="0"/>
              <a:t>: empregar as informações emocionais para facilitar o raciocínio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b="1" dirty="0" smtClean="0"/>
              <a:t>Entendimento </a:t>
            </a:r>
            <a:r>
              <a:rPr lang="pt-BR" b="1" dirty="0"/>
              <a:t>das emoções</a:t>
            </a:r>
            <a:r>
              <a:rPr lang="pt-BR" dirty="0"/>
              <a:t>: captar variações emocionais nem sempre evidentes e compreender a fundo as emoções (mais sofisticado do que o “identificar” do primeiro domínio</a:t>
            </a:r>
            <a:r>
              <a:rPr lang="pt-BR" dirty="0" smtClean="0"/>
              <a:t>).</a:t>
            </a:r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b="1" dirty="0" smtClean="0"/>
              <a:t>Gerenciamento </a:t>
            </a:r>
            <a:r>
              <a:rPr lang="pt-BR" b="1" dirty="0"/>
              <a:t>das emoções</a:t>
            </a:r>
            <a:r>
              <a:rPr lang="pt-BR" dirty="0"/>
              <a:t>: aptidão para lidar com os próprios sentimentos.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78" y="227833"/>
            <a:ext cx="6071764" cy="573713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8" y="107552"/>
            <a:ext cx="1719942" cy="78772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5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007836" y="4247260"/>
            <a:ext cx="1243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6251686" y="122393"/>
            <a:ext cx="5631680" cy="59093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/>
              <a:t>LIDERANÇA CORPORATIV</a:t>
            </a:r>
            <a:r>
              <a:rPr lang="pt-BR" sz="2000" dirty="0" smtClean="0"/>
              <a:t>A – </a:t>
            </a:r>
            <a:r>
              <a:rPr lang="pt-BR" sz="2000" b="1" dirty="0" smtClean="0"/>
              <a:t>MISSÕES DO LÍDER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É </a:t>
            </a:r>
            <a:r>
              <a:rPr lang="pt-BR" sz="2000" dirty="0"/>
              <a:t>preciso inteligência emocional para tomar decisões, para coordenar uma equipe e executar as atividades de um líder. Liderar pessoas não é uma tarefa tão simples, especialmente porque é preciso saber lidar com diferentes tipos de comportamentos e emoções</a:t>
            </a:r>
            <a:r>
              <a:rPr lang="pt-BR" sz="2000" dirty="0" smtClean="0"/>
              <a:t>.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A </a:t>
            </a:r>
            <a:r>
              <a:rPr lang="pt-BR" sz="2000" dirty="0"/>
              <a:t>importância da inteligência emocional na liderança também diz respeito às relações humanas. Saber identificar sentimentos nos outros e adotar as estratégias para a satisfação mútua faz a diferença. </a:t>
            </a:r>
            <a:endParaRPr lang="pt-BR" sz="2000" dirty="0" smtClean="0"/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Nesse </a:t>
            </a:r>
            <a:r>
              <a:rPr lang="pt-BR" sz="2000" dirty="0"/>
              <a:t>contexto, a empatia é a pedra fundamental. </a:t>
            </a:r>
            <a:endParaRPr lang="pt-BR" sz="2000" dirty="0" smtClean="0"/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É </a:t>
            </a:r>
            <a:r>
              <a:rPr lang="pt-BR" sz="2000" dirty="0"/>
              <a:t>aprender a ver as coisas pela perspectiva do outro.</a:t>
            </a:r>
          </a:p>
          <a:p>
            <a:pPr algn="just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19315" b="3675"/>
          <a:stretch/>
        </p:blipFill>
        <p:spPr>
          <a:xfrm>
            <a:off x="59822" y="59821"/>
            <a:ext cx="5497684" cy="61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882" y="5447576"/>
            <a:ext cx="1571330" cy="71966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45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0954" y="4127619"/>
            <a:ext cx="40079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007836" y="4247260"/>
            <a:ext cx="1243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5401622" y="242033"/>
            <a:ext cx="6636248" cy="56938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/>
              <a:t>DOMÍNIOS A SEREM INCORPORADOS NA IE</a:t>
            </a:r>
          </a:p>
          <a:p>
            <a:pPr algn="just"/>
            <a:endParaRPr lang="pt-BR" sz="2000" dirty="0"/>
          </a:p>
          <a:p>
            <a:pPr algn="just" fontAlgn="base"/>
            <a:r>
              <a:rPr lang="pt-BR" dirty="0" smtClean="0"/>
              <a:t>A partir do momento em que começamos a perceber que somos movidos principalmente pelos sentimentos, e isto acontece inconscientemente, é que identificamos a importância de saber como a inteligência emocional é constituída. Além </a:t>
            </a:r>
            <a:r>
              <a:rPr lang="pt-BR" dirty="0"/>
              <a:t>disso, para se desenvolver a Inteligência Emocional, são necessários 12 domínios </a:t>
            </a:r>
            <a:r>
              <a:rPr lang="pt-BR" dirty="0" smtClean="0"/>
              <a:t>:​</a:t>
            </a:r>
          </a:p>
          <a:p>
            <a:pPr algn="just" fontAlgn="base"/>
            <a:endParaRPr lang="pt-BR" dirty="0"/>
          </a:p>
          <a:p>
            <a:pPr fontAlgn="base"/>
            <a:r>
              <a:rPr lang="pt-BR" b="1" dirty="0" smtClean="0"/>
              <a:t>Autoconhecimento</a:t>
            </a:r>
            <a:r>
              <a:rPr lang="pt-BR" b="1" dirty="0"/>
              <a:t> emocional</a:t>
            </a:r>
          </a:p>
          <a:p>
            <a:pPr fontAlgn="base"/>
            <a:r>
              <a:rPr lang="pt-BR" b="1" dirty="0"/>
              <a:t>Autocontrole emocional</a:t>
            </a:r>
          </a:p>
          <a:p>
            <a:pPr fontAlgn="base"/>
            <a:r>
              <a:rPr lang="pt-BR" b="1" dirty="0"/>
              <a:t>Adaptabilidade</a:t>
            </a:r>
          </a:p>
          <a:p>
            <a:pPr fontAlgn="base"/>
            <a:r>
              <a:rPr lang="pt-BR" b="1" dirty="0"/>
              <a:t>Orientação para realização</a:t>
            </a:r>
          </a:p>
          <a:p>
            <a:pPr fontAlgn="base"/>
            <a:r>
              <a:rPr lang="pt-BR" b="1" dirty="0"/>
              <a:t>Perspectiva positiva</a:t>
            </a:r>
          </a:p>
          <a:p>
            <a:pPr fontAlgn="base"/>
            <a:r>
              <a:rPr lang="pt-BR" b="1" dirty="0"/>
              <a:t>Empatia</a:t>
            </a:r>
          </a:p>
          <a:p>
            <a:pPr fontAlgn="base"/>
            <a:r>
              <a:rPr lang="pt-BR" b="1" dirty="0"/>
              <a:t>Consciência organizacional</a:t>
            </a:r>
          </a:p>
          <a:p>
            <a:pPr fontAlgn="base"/>
            <a:r>
              <a:rPr lang="pt-BR" b="1" dirty="0"/>
              <a:t>Influência</a:t>
            </a:r>
          </a:p>
          <a:p>
            <a:pPr fontAlgn="base"/>
            <a:r>
              <a:rPr lang="pt-BR" b="1" dirty="0" err="1" smtClean="0"/>
              <a:t>Coach</a:t>
            </a:r>
            <a:r>
              <a:rPr lang="pt-BR" b="1" dirty="0" smtClean="0"/>
              <a:t> e </a:t>
            </a:r>
            <a:r>
              <a:rPr lang="pt-BR" b="1" dirty="0" err="1" smtClean="0"/>
              <a:t>Mentoria</a:t>
            </a:r>
            <a:endParaRPr lang="pt-BR" b="1" dirty="0"/>
          </a:p>
          <a:p>
            <a:pPr fontAlgn="base"/>
            <a:r>
              <a:rPr lang="pt-BR" b="1" dirty="0"/>
              <a:t>Administração de conflitos</a:t>
            </a:r>
          </a:p>
          <a:p>
            <a:pPr fontAlgn="base"/>
            <a:r>
              <a:rPr lang="pt-BR" b="1" dirty="0"/>
              <a:t>Trabalho em equipe</a:t>
            </a:r>
          </a:p>
          <a:p>
            <a:pPr fontAlgn="base"/>
            <a:r>
              <a:rPr lang="pt-BR" b="1" dirty="0"/>
              <a:t>Liderança inspiradora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6300" y="5322840"/>
            <a:ext cx="1088910" cy="99546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7" y="0"/>
            <a:ext cx="1571330" cy="7196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3577" t="7066" r="3411" b="6315"/>
          <a:stretch/>
        </p:blipFill>
        <p:spPr>
          <a:xfrm>
            <a:off x="129695" y="1196412"/>
            <a:ext cx="5130582" cy="421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6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0954" y="4127619"/>
            <a:ext cx="40079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007836" y="4247260"/>
            <a:ext cx="1243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6058968" y="1628475"/>
            <a:ext cx="5742772" cy="37548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/>
              <a:t>EXPOSIÇÃO EMOCIONAL</a:t>
            </a:r>
          </a:p>
          <a:p>
            <a:pPr algn="just"/>
            <a:endParaRPr lang="pt-BR" sz="2000" dirty="0"/>
          </a:p>
          <a:p>
            <a:pPr algn="just" fontAlgn="base"/>
            <a:r>
              <a:rPr lang="pt-BR" dirty="0"/>
              <a:t>A </a:t>
            </a:r>
            <a:r>
              <a:rPr lang="pt-BR" b="1" dirty="0"/>
              <a:t>vulnerabilidade</a:t>
            </a:r>
            <a:r>
              <a:rPr lang="pt-BR" dirty="0"/>
              <a:t> é o próximo link do autoconhecimento com a inteligência emocional. A vulnerabilidade, ou se colocar em posição de exposição emocional, é grande responsável pelas conexões mais profundas que fazemos. Isso porque é muito mais fácil se identificar com pessoas que assumem erros, contam de momentos tristes e manifestam emoções. </a:t>
            </a:r>
            <a:endParaRPr lang="pt-BR" dirty="0" smtClean="0"/>
          </a:p>
          <a:p>
            <a:pPr algn="just" fontAlgn="base"/>
            <a:endParaRPr lang="pt-BR" dirty="0"/>
          </a:p>
          <a:p>
            <a:pPr algn="just" fontAlgn="base"/>
            <a:r>
              <a:rPr lang="pt-BR" dirty="0" smtClean="0"/>
              <a:t>É </a:t>
            </a:r>
            <a:r>
              <a:rPr lang="pt-BR" dirty="0"/>
              <a:t>bem mais difícil se conectar com pessoas que não transparecem nenhuma emoção ou fracasso - mostrar-se perfeito também é mostrar-se inatingível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703" y="5364935"/>
            <a:ext cx="940037" cy="85937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7" y="0"/>
            <a:ext cx="1571330" cy="71966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7" y="1062750"/>
            <a:ext cx="5623133" cy="488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/>
          <a:srcRect t="24299" b="25234"/>
          <a:stretch/>
        </p:blipFill>
        <p:spPr>
          <a:xfrm>
            <a:off x="6375232" y="35488"/>
            <a:ext cx="5298252" cy="15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700755" y="4221622"/>
            <a:ext cx="106138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924217" y="920914"/>
            <a:ext cx="55291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algn="just"/>
            <a:r>
              <a:rPr lang="pt-BR" dirty="0" smtClean="0"/>
              <a:t>A </a:t>
            </a:r>
            <a:r>
              <a:rPr lang="pt-BR" dirty="0"/>
              <a:t>inteligência emocional </a:t>
            </a:r>
            <a:r>
              <a:rPr lang="pt-BR" b="1" dirty="0"/>
              <a:t>é a capacidade de reconhecer os nossos próprios sentimentos e os dos demais, de nos motivarmos e de manejar adequadamente as relações</a:t>
            </a:r>
            <a:r>
              <a:rPr lang="pt-BR" dirty="0"/>
              <a:t>. </a:t>
            </a:r>
            <a:r>
              <a:rPr lang="pt-BR" b="1" dirty="0" smtClean="0">
                <a:solidFill>
                  <a:srgbClr val="FF0000"/>
                </a:solidFill>
              </a:rPr>
              <a:t>Daniel </a:t>
            </a:r>
            <a:r>
              <a:rPr lang="pt-BR" b="1" dirty="0" err="1" smtClean="0">
                <a:solidFill>
                  <a:srgbClr val="FF0000"/>
                </a:solidFill>
              </a:rPr>
              <a:t>Goleman</a:t>
            </a:r>
            <a:endParaRPr lang="pt-BR" b="1" dirty="0" smtClean="0">
              <a:solidFill>
                <a:srgbClr val="FF0000"/>
              </a:solidFill>
            </a:endParaRPr>
          </a:p>
          <a:p>
            <a:pPr algn="just"/>
            <a:endParaRPr lang="pt-BR" dirty="0"/>
          </a:p>
          <a:p>
            <a:pPr algn="just"/>
            <a:r>
              <a:rPr lang="pt-BR" dirty="0"/>
              <a:t>De acordo com a psicologia, inteligência emocional é </a:t>
            </a:r>
            <a:r>
              <a:rPr lang="pt-BR" b="1" dirty="0"/>
              <a:t>a capacidade de identificar e lidar com as </a:t>
            </a:r>
            <a:r>
              <a:rPr lang="pt-BR" b="1" dirty="0" smtClean="0"/>
              <a:t>nossas emoções </a:t>
            </a:r>
            <a:r>
              <a:rPr lang="pt-BR" b="1" dirty="0"/>
              <a:t>e sentimentos pessoais e </a:t>
            </a:r>
            <a:r>
              <a:rPr lang="pt-BR" b="1" dirty="0" smtClean="0"/>
              <a:t>também de </a:t>
            </a:r>
            <a:r>
              <a:rPr lang="pt-BR" b="1" dirty="0"/>
              <a:t>outros indivíduos</a:t>
            </a:r>
            <a:r>
              <a:rPr lang="pt-BR" dirty="0"/>
              <a:t>. </a:t>
            </a:r>
            <a:endParaRPr lang="pt-BR" dirty="0" smtClean="0"/>
          </a:p>
          <a:p>
            <a:pPr algn="just"/>
            <a:r>
              <a:rPr lang="pt-BR" b="1" dirty="0" err="1" smtClean="0">
                <a:solidFill>
                  <a:srgbClr val="FF0000"/>
                </a:solidFill>
              </a:rPr>
              <a:t>Horward</a:t>
            </a:r>
            <a:r>
              <a:rPr lang="pt-BR" b="1" dirty="0" smtClean="0">
                <a:solidFill>
                  <a:srgbClr val="FF0000"/>
                </a:solidFill>
              </a:rPr>
              <a:t> Gardner</a:t>
            </a:r>
          </a:p>
          <a:p>
            <a:pPr algn="just"/>
            <a:endParaRPr lang="pt-BR" b="1" dirty="0" smtClean="0">
              <a:solidFill>
                <a:srgbClr val="FF0000"/>
              </a:solidFill>
            </a:endParaRPr>
          </a:p>
          <a:p>
            <a:pPr algn="just"/>
            <a:endParaRPr lang="pt-BR" b="1" dirty="0">
              <a:solidFill>
                <a:srgbClr val="FF0000"/>
              </a:solidFill>
            </a:endParaRPr>
          </a:p>
          <a:p>
            <a:pPr algn="just"/>
            <a:r>
              <a:rPr lang="pt-BR" dirty="0" smtClean="0"/>
              <a:t>Inteligência </a:t>
            </a:r>
            <a:r>
              <a:rPr lang="pt-BR" dirty="0"/>
              <a:t>emocional é o nome que se dá ao </a:t>
            </a:r>
            <a:r>
              <a:rPr lang="pt-BR" b="1" dirty="0"/>
              <a:t>conjunto de competências relacionadas a lidar com emoções</a:t>
            </a:r>
            <a:r>
              <a:rPr lang="pt-BR" dirty="0"/>
              <a:t>. Mais especificamente, a como (e o quanto) se percebe, processa, compreende e tem habilidade de gerenciá-las</a:t>
            </a:r>
            <a:r>
              <a:rPr lang="pt-BR" dirty="0" smtClean="0"/>
              <a:t>. </a:t>
            </a:r>
            <a:r>
              <a:rPr lang="pt-BR" b="1" dirty="0" smtClean="0">
                <a:solidFill>
                  <a:srgbClr val="FF0000"/>
                </a:solidFill>
              </a:rPr>
              <a:t>Peter </a:t>
            </a:r>
            <a:r>
              <a:rPr lang="pt-BR" b="1" dirty="0" err="1" smtClean="0">
                <a:solidFill>
                  <a:srgbClr val="FF0000"/>
                </a:solidFill>
              </a:rPr>
              <a:t>Salove</a:t>
            </a:r>
            <a:r>
              <a:rPr lang="pt-BR" dirty="0" err="1" smtClean="0"/>
              <a:t>y</a:t>
            </a:r>
            <a:endParaRPr lang="pt-BR" dirty="0" smtClean="0"/>
          </a:p>
          <a:p>
            <a:pPr algn="just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036" y="102593"/>
            <a:ext cx="1042543" cy="104254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46" y="102593"/>
            <a:ext cx="1719942" cy="78772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41" y="822300"/>
            <a:ext cx="4979101" cy="452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87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0954" y="4127619"/>
            <a:ext cx="40079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007835" y="4247260"/>
            <a:ext cx="6255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5999149" y="681892"/>
            <a:ext cx="5144568" cy="4308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/>
              <a:t>COMPETÊNCIAS DO FUTURO</a:t>
            </a:r>
          </a:p>
          <a:p>
            <a:pPr algn="just"/>
            <a:endParaRPr lang="pt-BR" sz="2000" dirty="0"/>
          </a:p>
          <a:p>
            <a:pPr algn="just" fontAlgn="base"/>
            <a:r>
              <a:rPr lang="pt-BR" dirty="0"/>
              <a:t>Para 2025, o estudo anual </a:t>
            </a:r>
            <a:r>
              <a:rPr lang="pt-BR" b="1" dirty="0">
                <a:hlinkClick r:id="rId2"/>
              </a:rPr>
              <a:t>Future </a:t>
            </a:r>
            <a:r>
              <a:rPr lang="pt-BR" b="1" dirty="0" err="1">
                <a:hlinkClick r:id="rId2"/>
              </a:rPr>
              <a:t>of</a:t>
            </a:r>
            <a:r>
              <a:rPr lang="pt-BR" b="1" dirty="0">
                <a:hlinkClick r:id="rId2"/>
              </a:rPr>
              <a:t> Jobs</a:t>
            </a:r>
            <a:r>
              <a:rPr lang="pt-BR" dirty="0"/>
              <a:t>, do Fórum Mundial da Economia, traz outros insights de competências comportamentais que ganharão mais força, como</a:t>
            </a:r>
            <a:r>
              <a:rPr lang="pt-BR" dirty="0" smtClean="0"/>
              <a:t>:</a:t>
            </a:r>
          </a:p>
          <a:p>
            <a:pPr algn="just" fontAlgn="base"/>
            <a:endParaRPr lang="pt-BR" dirty="0"/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Pensamento analítico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Capacidade de resolver problemas complexos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Iniciativa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Originalidade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Pensamento crítico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Tolerância ao estresse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 smtClean="0"/>
              <a:t>Flexibilidade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 smtClean="0"/>
              <a:t>Atitude Visionária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703" y="5364935"/>
            <a:ext cx="940037" cy="85937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7" y="0"/>
            <a:ext cx="1571330" cy="71966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5" y="1436644"/>
            <a:ext cx="5700755" cy="335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556" y="3403007"/>
            <a:ext cx="1449223" cy="1449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1287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0954" y="4127619"/>
            <a:ext cx="40079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007836" y="4247260"/>
            <a:ext cx="6212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470020" y="954788"/>
            <a:ext cx="4307080" cy="4893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/>
              <a:t>APTÕES INDISENSÁVEIS AO LÍDER DO SÉCLO XXI</a:t>
            </a:r>
          </a:p>
          <a:p>
            <a:pPr algn="just"/>
            <a:endParaRPr lang="pt-BR" sz="2000" dirty="0"/>
          </a:p>
          <a:p>
            <a:pPr fontAlgn="base"/>
            <a:r>
              <a:rPr lang="pt-BR" dirty="0"/>
              <a:t>Nesse tipo de competência são trabalhadas questões interpessoais e, portanto, a busca pelo estabelecimento de relações mais próximas uns com os outros</a:t>
            </a:r>
            <a:r>
              <a:rPr lang="pt-BR" dirty="0" smtClean="0"/>
              <a:t>.</a:t>
            </a:r>
          </a:p>
          <a:p>
            <a:pPr fontAlgn="base"/>
            <a:endParaRPr lang="pt-BR" dirty="0"/>
          </a:p>
          <a:p>
            <a:pPr fontAlgn="base"/>
            <a:r>
              <a:rPr lang="pt-BR" dirty="0"/>
              <a:t>Algumas aptidões já mencionadas cabem aqui também, como, por exemplo</a:t>
            </a:r>
            <a:r>
              <a:rPr lang="pt-BR" dirty="0" smtClean="0"/>
              <a:t>:</a:t>
            </a:r>
          </a:p>
          <a:p>
            <a:pPr fontAlgn="base"/>
            <a:endParaRPr lang="pt-BR" dirty="0"/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pt-BR" dirty="0"/>
              <a:t>Trabalho em equipe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pt-BR" dirty="0"/>
              <a:t>Empatia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pt-BR" dirty="0"/>
              <a:t>Escuta ativa.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pt-BR" dirty="0" smtClean="0"/>
              <a:t>Tolerância </a:t>
            </a:r>
            <a:r>
              <a:rPr lang="pt-BR" dirty="0"/>
              <a:t>e respeito às diferenças.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pt-BR" dirty="0"/>
              <a:t>Mente </a:t>
            </a:r>
            <a:r>
              <a:rPr lang="pt-BR" dirty="0" smtClean="0"/>
              <a:t>aberta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pt-BR" dirty="0" err="1" smtClean="0"/>
              <a:t>Proatividade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249" y="31220"/>
            <a:ext cx="940037" cy="85937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7" y="0"/>
            <a:ext cx="1571330" cy="71966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100" y="2027983"/>
            <a:ext cx="7395089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65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734228" y="4221622"/>
            <a:ext cx="55804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12243" y="2236632"/>
            <a:ext cx="11773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algn="just" fontAlgn="base"/>
            <a:r>
              <a:rPr lang="pt-BR" b="1" dirty="0">
                <a:solidFill>
                  <a:srgbClr val="FF0000"/>
                </a:solidFill>
              </a:rPr>
              <a:t>De acordo com Gardner, existem </a:t>
            </a:r>
            <a:r>
              <a:rPr lang="pt-BR" b="1" dirty="0" smtClean="0">
                <a:solidFill>
                  <a:srgbClr val="FF0000"/>
                </a:solidFill>
              </a:rPr>
              <a:t>8 tipos de Inteligências:</a:t>
            </a:r>
          </a:p>
          <a:p>
            <a:pPr algn="just" fontAlgn="base"/>
            <a:endParaRPr lang="pt-BR" dirty="0" smtClean="0"/>
          </a:p>
          <a:p>
            <a:pPr algn="just" fontAlgn="base"/>
            <a:r>
              <a:rPr lang="pt-BR" b="1" dirty="0" smtClean="0"/>
              <a:t>Linguística</a:t>
            </a:r>
            <a:r>
              <a:rPr lang="pt-BR" dirty="0"/>
              <a:t>: comunicação oral e escrita, lidar com palavras. Políticos, poetas e jornalistas costumam ser </a:t>
            </a:r>
            <a:r>
              <a:rPr lang="pt-BR" dirty="0" smtClean="0"/>
              <a:t>referência.</a:t>
            </a:r>
            <a:endParaRPr lang="pt-BR" dirty="0"/>
          </a:p>
          <a:p>
            <a:pPr algn="just" fontAlgn="base"/>
            <a:r>
              <a:rPr lang="pt-BR" b="1" dirty="0"/>
              <a:t>Musical</a:t>
            </a:r>
            <a:r>
              <a:rPr lang="pt-BR" dirty="0"/>
              <a:t>: produz e diferencia sons, ritmos e </a:t>
            </a:r>
            <a:r>
              <a:rPr lang="pt-BR" dirty="0" smtClean="0"/>
              <a:t>timbres. Músicos, cantores, maestros são exemplos.</a:t>
            </a:r>
            <a:endParaRPr lang="pt-BR" dirty="0"/>
          </a:p>
          <a:p>
            <a:pPr algn="just" fontAlgn="base"/>
            <a:r>
              <a:rPr lang="pt-BR" b="1" dirty="0"/>
              <a:t>Lógica/Matemática</a:t>
            </a:r>
            <a:r>
              <a:rPr lang="pt-BR" dirty="0"/>
              <a:t>: resolução de cálculos e problemas. Cientistas, acadêmicos e engenheiros são os destaques</a:t>
            </a:r>
          </a:p>
          <a:p>
            <a:pPr algn="just" fontAlgn="base"/>
            <a:r>
              <a:rPr lang="pt-BR" b="1" dirty="0"/>
              <a:t>Visual/Espacial</a:t>
            </a:r>
            <a:r>
              <a:rPr lang="pt-BR" dirty="0"/>
              <a:t>: visão do todo, 3D, reconhecimento especial. </a:t>
            </a:r>
            <a:r>
              <a:rPr lang="pt-BR" dirty="0" smtClean="0"/>
              <a:t>Pintores</a:t>
            </a:r>
            <a:r>
              <a:rPr lang="pt-BR" dirty="0"/>
              <a:t>, fotógrafos e designers são </a:t>
            </a:r>
            <a:r>
              <a:rPr lang="pt-BR" dirty="0" smtClean="0"/>
              <a:t>exemplos. </a:t>
            </a:r>
            <a:r>
              <a:rPr lang="pt-BR" b="1" dirty="0" smtClean="0"/>
              <a:t>Corporal/</a:t>
            </a:r>
            <a:r>
              <a:rPr lang="pt-BR" b="1" dirty="0" err="1" smtClean="0"/>
              <a:t>Cinestésica</a:t>
            </a:r>
            <a:r>
              <a:rPr lang="pt-BR" dirty="0"/>
              <a:t>: não só os atletas a utilizam, mas também profissões como cirurgiões e artistas </a:t>
            </a:r>
            <a:r>
              <a:rPr lang="pt-BR" dirty="0" smtClean="0"/>
              <a:t>plásticos.</a:t>
            </a:r>
          </a:p>
          <a:p>
            <a:pPr algn="just" fontAlgn="base"/>
            <a:r>
              <a:rPr lang="pt-BR" b="1" dirty="0" smtClean="0"/>
              <a:t>Interpessoal</a:t>
            </a:r>
            <a:r>
              <a:rPr lang="pt-BR" dirty="0"/>
              <a:t>: auxilia na interpretação dos gestos e palavras na esfera social. Permite a </a:t>
            </a:r>
            <a:r>
              <a:rPr lang="pt-BR" dirty="0" smtClean="0"/>
              <a:t>empatia.</a:t>
            </a:r>
            <a:endParaRPr lang="pt-BR" dirty="0"/>
          </a:p>
          <a:p>
            <a:pPr algn="just" fontAlgn="base"/>
            <a:r>
              <a:rPr lang="pt-BR" b="1" dirty="0"/>
              <a:t>Intrapessoal</a:t>
            </a:r>
            <a:r>
              <a:rPr lang="pt-BR" dirty="0"/>
              <a:t>: possibilita que possamos nos compreender e nos controlar </a:t>
            </a:r>
            <a:r>
              <a:rPr lang="pt-BR" dirty="0" smtClean="0"/>
              <a:t>internamente.</a:t>
            </a:r>
            <a:endParaRPr lang="pt-BR" dirty="0"/>
          </a:p>
          <a:p>
            <a:pPr algn="just" fontAlgn="base"/>
            <a:r>
              <a:rPr lang="pt-BR" b="1" dirty="0"/>
              <a:t>Naturalista</a:t>
            </a:r>
            <a:r>
              <a:rPr lang="pt-BR" dirty="0"/>
              <a:t>: detecta e relaciona questões da natureza. Está ligada à sobrevivência do ser humano.</a:t>
            </a:r>
          </a:p>
          <a:p>
            <a:pPr algn="just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5092067"/>
            <a:ext cx="1140886" cy="114088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677" y="133190"/>
            <a:ext cx="1719942" cy="78772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t="11695" b="4641"/>
          <a:stretch/>
        </p:blipFill>
        <p:spPr>
          <a:xfrm>
            <a:off x="212243" y="133190"/>
            <a:ext cx="6664295" cy="196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096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6770" y="4144191"/>
            <a:ext cx="100754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03881" y="3272231"/>
            <a:ext cx="85144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FINALIDADE</a:t>
            </a:r>
          </a:p>
          <a:p>
            <a:pPr algn="just"/>
            <a:r>
              <a:rPr lang="pt-BR" dirty="0" smtClean="0"/>
              <a:t>Nos ajudam a tirar </a:t>
            </a:r>
            <a:r>
              <a:rPr lang="pt-BR" dirty="0"/>
              <a:t>mais partido da nossa própria informação emocional e da dos demais porque a emoção é a expressão física da nossa mente e nunca mente.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b="1" dirty="0" smtClean="0"/>
              <a:t>EMOÇÕES</a:t>
            </a:r>
            <a:endParaRPr lang="pt-BR" b="1" dirty="0"/>
          </a:p>
          <a:p>
            <a:pPr algn="just"/>
            <a:r>
              <a:rPr lang="pt-BR" dirty="0" smtClean="0"/>
              <a:t>As </a:t>
            </a:r>
            <a:r>
              <a:rPr lang="pt-BR" dirty="0"/>
              <a:t>emoções nos informam sobre como a nossa </a:t>
            </a:r>
            <a:r>
              <a:rPr lang="pt-BR" dirty="0" smtClean="0"/>
              <a:t>mente, </a:t>
            </a:r>
            <a:r>
              <a:rPr lang="pt-BR" dirty="0"/>
              <a:t>processa o que vivemos e isto é muito útil tanto na nossa vida pessoal quanto profissional porque permite, por exemplo, sermos conscientes do que dizemos e como dizemos as coisas.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694" y="4692985"/>
            <a:ext cx="1495558" cy="149555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778" y="127757"/>
            <a:ext cx="1719942" cy="125666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/>
          <a:srcRect t="18601"/>
          <a:stretch/>
        </p:blipFill>
        <p:spPr>
          <a:xfrm>
            <a:off x="603881" y="59821"/>
            <a:ext cx="8514482" cy="3101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88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475250" y="4155989"/>
            <a:ext cx="57624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191427" y="973384"/>
            <a:ext cx="5606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Equação de </a:t>
            </a:r>
            <a:r>
              <a:rPr lang="pt-BR" b="1" dirty="0" err="1"/>
              <a:t>Gallwey</a:t>
            </a:r>
            <a:endParaRPr lang="pt-BR" b="1" dirty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</a:t>
            </a:r>
            <a:r>
              <a:rPr lang="pt-BR" dirty="0"/>
              <a:t>inteligência emocional ajuda a superar atitudes, crenças e hábitos negativos que nos condicionam e limitam</a:t>
            </a:r>
            <a:r>
              <a:rPr lang="pt-BR" dirty="0" smtClean="0"/>
              <a:t>,</a:t>
            </a:r>
            <a:r>
              <a:rPr lang="pt-BR" dirty="0"/>
              <a:t> impedindo que aproveitemos todo o nosso </a:t>
            </a:r>
            <a:r>
              <a:rPr lang="pt-BR" dirty="0" smtClean="0"/>
              <a:t>potencial.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6268339" y="2844898"/>
            <a:ext cx="5529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dirty="0" smtClean="0"/>
              <a:t>O rendimento </a:t>
            </a:r>
            <a:r>
              <a:rPr lang="pt-BR" dirty="0"/>
              <a:t>nas nossas vidas pode ser representado por uma simples equação: </a:t>
            </a:r>
            <a:endParaRPr lang="pt-BR" dirty="0" smtClean="0"/>
          </a:p>
          <a:p>
            <a:pPr algn="just" fontAlgn="base"/>
            <a:r>
              <a:rPr lang="pt-BR" b="1" dirty="0" smtClean="0"/>
              <a:t>R </a:t>
            </a:r>
            <a:r>
              <a:rPr lang="pt-BR" b="1" dirty="0"/>
              <a:t>(rendimento) = P (potencial) - I (interferências).</a:t>
            </a:r>
            <a:r>
              <a:rPr lang="pt-BR" dirty="0"/>
              <a:t> </a:t>
            </a:r>
            <a:endParaRPr lang="pt-BR" dirty="0" smtClean="0"/>
          </a:p>
          <a:p>
            <a:pPr algn="just" fontAlgn="base"/>
            <a:r>
              <a:rPr lang="pt-BR" dirty="0" smtClean="0"/>
              <a:t>Ou </a:t>
            </a:r>
            <a:r>
              <a:rPr lang="pt-BR" dirty="0"/>
              <a:t>seja, quanto menos interferências emocionais negativas tivermos, maior potencial teremos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061" y="4633163"/>
            <a:ext cx="1495558" cy="149555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6" y="1042588"/>
            <a:ext cx="5385874" cy="4788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748" y="65553"/>
            <a:ext cx="1719942" cy="78772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30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6494804" y="4272897"/>
            <a:ext cx="4879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7246834" y="1529463"/>
            <a:ext cx="4589091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base"/>
            <a:r>
              <a:rPr lang="pt-BR" dirty="0"/>
              <a:t>Entender os cinco pilares da Inteligência Emocional é o primeiro passo para desenvolvê-la e praticá-la diariamente. A partir disso, será possível ter maior controle das próprias emoções, facilitando a construção de relações saudáveis e tomadas de decisões conscientes</a:t>
            </a:r>
            <a:r>
              <a:rPr lang="pt-BR" dirty="0" smtClean="0"/>
              <a:t>.</a:t>
            </a:r>
          </a:p>
          <a:p>
            <a:pPr algn="just" fontAlgn="base"/>
            <a:endParaRPr lang="pt-BR" dirty="0"/>
          </a:p>
          <a:p>
            <a:pPr algn="just" fontAlgn="base"/>
            <a:r>
              <a:rPr lang="pt-BR" dirty="0"/>
              <a:t>Essa lógica é de </a:t>
            </a:r>
            <a:r>
              <a:rPr lang="pt-BR" b="1" dirty="0">
                <a:hlinkClick r:id="rId2"/>
              </a:rPr>
              <a:t>Daniel </a:t>
            </a:r>
            <a:r>
              <a:rPr lang="pt-BR" b="1" dirty="0" err="1">
                <a:hlinkClick r:id="rId2"/>
              </a:rPr>
              <a:t>Goleman</a:t>
            </a:r>
            <a:r>
              <a:rPr lang="pt-BR" dirty="0"/>
              <a:t>, psicólogo e jornalista científico conhecido como o “pai da Inteligência Emocional”. </a:t>
            </a:r>
            <a:r>
              <a:rPr lang="pt-BR" dirty="0" smtClean="0"/>
              <a:t>​</a:t>
            </a:r>
            <a:endParaRPr lang="pt-BR" dirty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71" y="41396"/>
            <a:ext cx="6551717" cy="591502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8778" y="4633164"/>
            <a:ext cx="1495558" cy="149555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8778" y="41396"/>
            <a:ext cx="1719942" cy="109611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5581" y="114423"/>
            <a:ext cx="1919241" cy="1688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3773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717136" y="137291"/>
            <a:ext cx="44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HABILIDADES NECESSÁRIAS NA INSTITUIÇÃO</a:t>
            </a:r>
            <a:endParaRPr lang="pt-BR" b="1" dirty="0"/>
          </a:p>
          <a:p>
            <a:pPr algn="just"/>
            <a:endParaRPr lang="pt-BR" dirty="0" smtClean="0"/>
          </a:p>
        </p:txBody>
      </p:sp>
      <p:sp>
        <p:nvSpPr>
          <p:cNvPr id="2" name="CaixaDeTexto 1"/>
          <p:cNvSpPr txBox="1"/>
          <p:nvPr/>
        </p:nvSpPr>
        <p:spPr>
          <a:xfrm>
            <a:off x="5788619" y="1059414"/>
            <a:ext cx="62726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dirty="0"/>
              <a:t>A </a:t>
            </a:r>
            <a:r>
              <a:rPr lang="pt-BR" b="1" i="1" dirty="0" smtClean="0"/>
              <a:t>INTELIGÊNCIA EMOCIONAL NO TRABALHO</a:t>
            </a:r>
            <a:r>
              <a:rPr lang="pt-BR" dirty="0"/>
              <a:t> é uma das competências mais demandadas pelas empresas atualmente, sobretudo quando as tarefas mais repetitivas e rotineiras se automatizam. </a:t>
            </a:r>
            <a:endParaRPr lang="pt-BR" dirty="0" smtClean="0"/>
          </a:p>
          <a:p>
            <a:pPr algn="just" fontAlgn="base"/>
            <a:endParaRPr lang="pt-BR" dirty="0"/>
          </a:p>
          <a:p>
            <a:pPr algn="just" fontAlgn="base"/>
            <a:r>
              <a:rPr lang="pt-BR" dirty="0" smtClean="0"/>
              <a:t>Na </a:t>
            </a:r>
            <a:r>
              <a:rPr lang="pt-BR" dirty="0"/>
              <a:t>atualidade, </a:t>
            </a:r>
            <a:r>
              <a:rPr lang="pt-BR" dirty="0" smtClean="0"/>
              <a:t>os executivos </a:t>
            </a:r>
            <a:r>
              <a:rPr lang="pt-BR" dirty="0"/>
              <a:t>consideram que os funcionários devem desenvolver estas competências, dado que terão que se adaptar a mais funções relacionadas com o tratamento pessoal e do cliente e que os funcionários terão que assumir mais tarefas que exigem competências emocionais e não podem ser automatizadas, como é o caso da </a:t>
            </a:r>
            <a:r>
              <a:rPr lang="pt-BR" b="1" dirty="0"/>
              <a:t>empatia</a:t>
            </a:r>
            <a:r>
              <a:rPr lang="pt-BR" dirty="0"/>
              <a:t>, da </a:t>
            </a:r>
            <a:r>
              <a:rPr lang="pt-BR" b="1" dirty="0"/>
              <a:t>persuasão</a:t>
            </a:r>
            <a:r>
              <a:rPr lang="pt-BR" dirty="0"/>
              <a:t> e do trabalho em </a:t>
            </a:r>
            <a:r>
              <a:rPr lang="pt-BR" dirty="0" smtClean="0"/>
              <a:t>equipe.​</a:t>
            </a:r>
            <a:endParaRPr lang="pt-BR" dirty="0"/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778" y="4633164"/>
            <a:ext cx="1495558" cy="149555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76770" y="4125332"/>
            <a:ext cx="10195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1" y="504202"/>
            <a:ext cx="5272799" cy="526492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677" y="1"/>
            <a:ext cx="1719942" cy="92091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24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833638" y="648813"/>
            <a:ext cx="5324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HABILIDADES NECESSÁRIAS NA INSTITUIÇÃO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“O QUE NÃO TE DESAFIA </a:t>
            </a:r>
          </a:p>
          <a:p>
            <a:pPr algn="just"/>
            <a:r>
              <a:rPr lang="pt-BR" b="1" dirty="0" smtClean="0"/>
              <a:t>... NÃO TE TRANSFORMA!”</a:t>
            </a:r>
          </a:p>
          <a:p>
            <a:pPr algn="just"/>
            <a:r>
              <a:rPr lang="pt-BR" b="1" dirty="0"/>
              <a:t> </a:t>
            </a:r>
            <a:r>
              <a:rPr lang="pt-BR" b="1" dirty="0" smtClean="0"/>
              <a:t>   Daniel </a:t>
            </a:r>
            <a:r>
              <a:rPr lang="pt-BR" b="1" dirty="0" err="1" smtClean="0"/>
              <a:t>Goleman</a:t>
            </a:r>
            <a:endParaRPr lang="pt-BR" b="1" dirty="0"/>
          </a:p>
          <a:p>
            <a:pPr algn="just"/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4737" y="1230596"/>
            <a:ext cx="1034332" cy="94242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76770" y="4125332"/>
            <a:ext cx="10195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06" y="649480"/>
            <a:ext cx="4912216" cy="493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932" y="40551"/>
            <a:ext cx="1719942" cy="78772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15116" t="17197" b="9035"/>
          <a:stretch/>
        </p:blipFill>
        <p:spPr>
          <a:xfrm>
            <a:off x="5833638" y="2566201"/>
            <a:ext cx="6199981" cy="348759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1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0" y="792"/>
            <a:ext cx="648688" cy="64868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76770" y="4125332"/>
            <a:ext cx="101951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677" y="133190"/>
            <a:ext cx="1719942" cy="78772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3105" t="35513" r="11535" b="37820"/>
          <a:stretch/>
        </p:blipFill>
        <p:spPr>
          <a:xfrm>
            <a:off x="0" y="6030368"/>
            <a:ext cx="2649196" cy="82763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72938" y="1642870"/>
            <a:ext cx="61615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pt-BR" dirty="0" smtClean="0"/>
              <a:t>Desacelere </a:t>
            </a:r>
            <a:r>
              <a:rPr lang="pt-BR" dirty="0"/>
              <a:t>e esteja atento às suas emoções.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pt-BR" dirty="0"/>
              <a:t>Encontre formas de reduzir emoções negativas acumuladas.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pt-BR" dirty="0"/>
              <a:t>Compartilhe seus sentimentos com pessoas de confiança ou profissionais especializados.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pt-BR" dirty="0"/>
              <a:t>Observe suas reações e relacionamentos com os outros.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pt-BR" dirty="0"/>
              <a:t>Desenvolva confiança em si mesmo e seja paciente durante o processo.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dirty="0" smtClean="0"/>
              <a:t>Aprenda a lidar comas questões pessoais. A </a:t>
            </a:r>
            <a:r>
              <a:rPr lang="pt-BR" dirty="0"/>
              <a:t>forma como lidamos com questões pessoais e nossas interações com os outros é fundamental para alcançar qualidade de vida. </a:t>
            </a:r>
            <a:endParaRPr lang="pt-BR" dirty="0" smtClean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dirty="0" smtClean="0"/>
              <a:t>Trabalhe seu aprimoramento pessoal todos os dias. O </a:t>
            </a:r>
            <a:r>
              <a:rPr lang="pt-BR" dirty="0"/>
              <a:t>desenvolvimento da inteligência emocional é uma jornada contínua de prática e aprimoramento.</a:t>
            </a:r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t="13077" b="23910"/>
          <a:stretch/>
        </p:blipFill>
        <p:spPr>
          <a:xfrm>
            <a:off x="1076769" y="133190"/>
            <a:ext cx="5631679" cy="13331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/>
          <a:srcRect l="17352" r="17452"/>
          <a:stretch/>
        </p:blipFill>
        <p:spPr>
          <a:xfrm>
            <a:off x="7238287" y="1642870"/>
            <a:ext cx="3725967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8028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479</TotalTime>
  <Words>692</Words>
  <Application>Microsoft Office PowerPoint</Application>
  <PresentationFormat>Widescreen</PresentationFormat>
  <Paragraphs>137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Retrospectiva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31</cp:revision>
  <dcterms:created xsi:type="dcterms:W3CDTF">2024-05-03T11:14:29Z</dcterms:created>
  <dcterms:modified xsi:type="dcterms:W3CDTF">2024-05-03T19:14:15Z</dcterms:modified>
</cp:coreProperties>
</file>