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267" r:id="rId5"/>
    <p:sldId id="257" r:id="rId6"/>
    <p:sldId id="258" r:id="rId7"/>
    <p:sldId id="282" r:id="rId8"/>
    <p:sldId id="268" r:id="rId9"/>
    <p:sldId id="269" r:id="rId10"/>
    <p:sldId id="271" r:id="rId11"/>
    <p:sldId id="272" r:id="rId12"/>
    <p:sldId id="270" r:id="rId13"/>
    <p:sldId id="273" r:id="rId14"/>
    <p:sldId id="274" r:id="rId15"/>
    <p:sldId id="275" r:id="rId16"/>
    <p:sldId id="276" r:id="rId17"/>
    <p:sldId id="263" r:id="rId18"/>
    <p:sldId id="277" r:id="rId19"/>
    <p:sldId id="278" r:id="rId20"/>
    <p:sldId id="279" r:id="rId21"/>
    <p:sldId id="280" r:id="rId22"/>
    <p:sldId id="281" r:id="rId23"/>
    <p:sldId id="266" r:id="rId24"/>
  </p:sldIdLst>
  <p:sldSz cx="12192000" cy="6858000"/>
  <p:notesSz cx="6858000" cy="9144000"/>
  <p:defaultTextStyle>
    <a:defPPr rtl="0"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EFED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06799F8-075E-4A3A-A7F6-7FBC6576F1A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74"/>
  </p:normalViewPr>
  <p:slideViewPr>
    <p:cSldViewPr snapToGrid="0">
      <p:cViewPr varScale="1">
        <p:scale>
          <a:sx n="111" d="100"/>
          <a:sy n="111" d="100"/>
        </p:scale>
        <p:origin x="4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405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3E47F476-161E-4A04-A0FB-965A0EEB43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832E49AB-875B-42C8-941C-0DE0DBD2D3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23447B3-31FD-4E69-888C-527E4243EBB5}" type="datetime1">
              <a:rPr lang="pt-BR" smtClean="0"/>
              <a:t>10/02/2025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23EFBA4A-EC84-4A1C-951D-F76333FEEC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xmlns="" id="{60085306-E124-4DA3-9455-10E28A78FE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5FAA0D8-202C-4D3D-887A-429ECB6FFB6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3406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440FB-4E47-4EB0-98E3-9C4633F2A191}" type="datetime1">
              <a:rPr lang="pt-BR" smtClean="0"/>
              <a:pPr/>
              <a:t>10/02/2025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014E932-560F-4669-93FB-097F2F5C1185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198645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0392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pt-BR" smtClean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8386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pt-BR" smtClean="0"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4764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pt-BR" smtClean="0"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0835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pt-BR" smtClean="0"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7109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pt-BR" smtClean="0"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2166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pt-BR" smtClean="0"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4609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pt-BR" smtClean="0"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5360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pt-BR" smtClean="0"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1203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pt-BR" smtClean="0"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509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pt-BR" smtClean="0"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4798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35803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pt-BR" smtClean="0"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8403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7055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5512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5303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pt-BR" smtClean="0"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6257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pt-BR" smtClean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8797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pt-BR" smtClean="0"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2375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pt-BR" smtClean="0"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1402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15128" y="1397977"/>
            <a:ext cx="8361229" cy="3007447"/>
          </a:xfrm>
        </p:spPr>
        <p:txBody>
          <a:bodyPr rtlCol="0" anchor="ctr" anchorCtr="0">
            <a:noAutofit/>
          </a:bodyPr>
          <a:lstStyle>
            <a:lvl1pPr algn="ctr">
              <a:defRPr sz="6600" cap="none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79906" y="4475023"/>
            <a:ext cx="6831673" cy="1086237"/>
          </a:xfrm>
        </p:spPr>
        <p:txBody>
          <a:bodyPr rtlCol="0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 smtClean="0"/>
              <a:t>Clique para editar o estilo do subtítulo mestre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AB887C0C-02E4-4E36-B26A-B4DCD26A4EDC}" type="datetime1">
              <a:rPr lang="pt-BR" noProof="0" smtClean="0"/>
              <a:t>10/02/2025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 rtlCol="0"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pt-BR" noProof="0" dirty="0"/>
              <a:t>Adicionar um rodapé </a:t>
            </a: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B38049E5-7B53-4E85-8972-7D6C4BCE5BB9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13" name="Forma de L 12">
            <a:extLst>
              <a:ext uri="{FF2B5EF4-FFF2-40B4-BE49-F238E27FC236}">
                <a16:creationId xmlns:a16="http://schemas.microsoft.com/office/drawing/2014/main" xmlns="" id="{79965FD7-DA9A-4AFB-B8C8-34AC1FEE9F72}"/>
              </a:ext>
            </a:extLst>
          </p:cNvPr>
          <p:cNvSpPr/>
          <p:nvPr userDrawn="1"/>
        </p:nvSpPr>
        <p:spPr>
          <a:xfrm flipV="1">
            <a:off x="887674" y="726883"/>
            <a:ext cx="2772000" cy="4158497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5" name="Forma de L 14">
            <a:extLst>
              <a:ext uri="{FF2B5EF4-FFF2-40B4-BE49-F238E27FC236}">
                <a16:creationId xmlns:a16="http://schemas.microsoft.com/office/drawing/2014/main" xmlns="" id="{92465177-72B9-4DCF-8F98-0C79F3EE32EC}"/>
              </a:ext>
            </a:extLst>
          </p:cNvPr>
          <p:cNvSpPr/>
          <p:nvPr userDrawn="1"/>
        </p:nvSpPr>
        <p:spPr>
          <a:xfrm rot="10800000" flipV="1">
            <a:off x="8532326" y="1820272"/>
            <a:ext cx="2772000" cy="4158497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8" name="Forma de L 7">
            <a:extLst>
              <a:ext uri="{FF2B5EF4-FFF2-40B4-BE49-F238E27FC236}">
                <a16:creationId xmlns:a16="http://schemas.microsoft.com/office/drawing/2014/main" xmlns="" id="{B5516E7A-AEB0-4772-8098-8B0F8B5F1126}"/>
              </a:ext>
            </a:extLst>
          </p:cNvPr>
          <p:cNvSpPr/>
          <p:nvPr userDrawn="1"/>
        </p:nvSpPr>
        <p:spPr>
          <a:xfrm flipV="1">
            <a:off x="752858" y="609652"/>
            <a:ext cx="3152309" cy="4408489"/>
          </a:xfrm>
          <a:prstGeom prst="corner">
            <a:avLst>
              <a:gd name="adj1" fmla="val 6149"/>
              <a:gd name="adj2" fmla="val 68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2" name="Forma de L 11">
            <a:extLst>
              <a:ext uri="{FF2B5EF4-FFF2-40B4-BE49-F238E27FC236}">
                <a16:creationId xmlns:a16="http://schemas.microsoft.com/office/drawing/2014/main" xmlns="" id="{E864F603-D3F0-4241-9005-3F6C3BD62BEF}"/>
              </a:ext>
            </a:extLst>
          </p:cNvPr>
          <p:cNvSpPr/>
          <p:nvPr userDrawn="1"/>
        </p:nvSpPr>
        <p:spPr>
          <a:xfrm flipH="1">
            <a:off x="8286318" y="1685652"/>
            <a:ext cx="3152309" cy="4408489"/>
          </a:xfrm>
          <a:prstGeom prst="corner">
            <a:avLst>
              <a:gd name="adj1" fmla="val 6773"/>
              <a:gd name="adj2" fmla="val 68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901295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371600" y="685800"/>
            <a:ext cx="9601200" cy="1485900"/>
          </a:xfrm>
        </p:spPr>
        <p:txBody>
          <a:bodyPr rtlCol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rtlCol="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rtlCol="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EF7DCA-B4FC-4C9F-9D95-819A42E49D5A}" type="datetime1">
              <a:rPr lang="pt-BR" noProof="0" smtClean="0"/>
              <a:t>10/02/2025</a:t>
            </a:fld>
            <a:endParaRPr lang="pt-BR" noProof="0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ctr" rtl="0"/>
            <a:r>
              <a:rPr lang="pt-BR" noProof="0" dirty="0"/>
              <a:t>Adicionar um rodapé </a:t>
            </a:r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38049E5-7B53-4E85-8972-7D6C4BCE5BB9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11" name="Forma de L 10">
            <a:extLst>
              <a:ext uri="{FF2B5EF4-FFF2-40B4-BE49-F238E27FC236}">
                <a16:creationId xmlns:a16="http://schemas.microsoft.com/office/drawing/2014/main" xmlns="" id="{91236E78-C797-4C31-BA0C-DB193BAF6D2D}"/>
              </a:ext>
            </a:extLst>
          </p:cNvPr>
          <p:cNvSpPr/>
          <p:nvPr userDrawn="1"/>
        </p:nvSpPr>
        <p:spPr>
          <a:xfrm rot="10800000" flipV="1">
            <a:off x="8391654" y="1873024"/>
            <a:ext cx="2772000" cy="4158497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0" name="Forma de L 9">
            <a:extLst>
              <a:ext uri="{FF2B5EF4-FFF2-40B4-BE49-F238E27FC236}">
                <a16:creationId xmlns:a16="http://schemas.microsoft.com/office/drawing/2014/main" xmlns="" id="{BFA658F0-F295-40A9-8BA8-1F6CBDFBBE09}"/>
              </a:ext>
            </a:extLst>
          </p:cNvPr>
          <p:cNvSpPr/>
          <p:nvPr userDrawn="1"/>
        </p:nvSpPr>
        <p:spPr>
          <a:xfrm flipH="1">
            <a:off x="8152968" y="1752327"/>
            <a:ext cx="3152309" cy="4408489"/>
          </a:xfrm>
          <a:prstGeom prst="corner">
            <a:avLst>
              <a:gd name="adj1" fmla="val 7085"/>
              <a:gd name="adj2" fmla="val 775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740073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4800"/>
            </a:lvl1pPr>
          </a:lstStyle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5D1037-295E-42CC-ACB9-104FF2BABE7E}" type="datetime1">
              <a:rPr lang="pt-BR" noProof="0" smtClean="0"/>
              <a:t>10/02/2025</a:t>
            </a:fld>
            <a:endParaRPr lang="pt-BR" noProof="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ctr" rtl="0"/>
            <a:r>
              <a:rPr lang="pt-BR" noProof="0" dirty="0"/>
              <a:t>Adicionar um rodapé </a:t>
            </a:r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38049E5-7B53-4E85-8972-7D6C4BCE5BB9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572544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12C25C-BD11-4CDB-A7C1-9644389A5899}" type="datetime1">
              <a:rPr lang="pt-BR" noProof="0" smtClean="0"/>
              <a:t>10/02/2025</a:t>
            </a:fld>
            <a:endParaRPr lang="pt-BR" noProof="0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ctr" rtl="0"/>
            <a:r>
              <a:rPr lang="pt-BR" noProof="0" dirty="0"/>
              <a:t>Adicionar um rodapé </a:t>
            </a:r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38049E5-7B53-4E85-8972-7D6C4BCE5BB9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990140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gunda opção para título do slide">
    <p:bg bwMode="grayWhite">
      <p:bgPr>
        <a:gradFill flip="none" rotWithShape="1">
          <a:gsLst>
            <a:gs pos="0">
              <a:schemeClr val="tx2">
                <a:lumMod val="50000"/>
              </a:schemeClr>
            </a:gs>
            <a:gs pos="34000">
              <a:schemeClr val="tx2"/>
            </a:gs>
            <a:gs pos="66000">
              <a:schemeClr val="tx2">
                <a:lumMod val="75000"/>
              </a:schemeClr>
            </a:gs>
            <a:gs pos="97000">
              <a:schemeClr val="tx2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de L 9">
            <a:extLst>
              <a:ext uri="{FF2B5EF4-FFF2-40B4-BE49-F238E27FC236}">
                <a16:creationId xmlns:a16="http://schemas.microsoft.com/office/drawing/2014/main" xmlns="" id="{13412040-642F-40C5-8AB5-C0E8D41B481B}"/>
              </a:ext>
            </a:extLst>
          </p:cNvPr>
          <p:cNvSpPr/>
          <p:nvPr userDrawn="1"/>
        </p:nvSpPr>
        <p:spPr>
          <a:xfrm flipV="1">
            <a:off x="870090" y="709300"/>
            <a:ext cx="2772000" cy="2772000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9" name="Retângulo 8" title="Barra lateral">
            <a:extLst>
              <a:ext uri="{FF2B5EF4-FFF2-40B4-BE49-F238E27FC236}">
                <a16:creationId xmlns:a16="http://schemas.microsoft.com/office/drawing/2014/main" xmlns="" id="{BADD331D-DA8D-4D47-A2BB-F4875FDB16A4}"/>
              </a:ext>
            </a:extLst>
          </p:cNvPr>
          <p:cNvSpPr/>
          <p:nvPr userDrawn="1"/>
        </p:nvSpPr>
        <p:spPr>
          <a:xfrm rot="5400000">
            <a:off x="5791174" y="457175"/>
            <a:ext cx="609651" cy="1219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397977" y="1151796"/>
            <a:ext cx="9504485" cy="3007447"/>
          </a:xfrm>
        </p:spPr>
        <p:txBody>
          <a:bodyPr rtlCol="0" anchor="ctr" anchorCtr="0">
            <a:noAutofit/>
          </a:bodyPr>
          <a:lstStyle>
            <a:lvl1pPr algn="ctr">
              <a:defRPr sz="6600" cap="none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97977" y="4897053"/>
            <a:ext cx="9504485" cy="1086237"/>
          </a:xfrm>
        </p:spPr>
        <p:txBody>
          <a:bodyPr rtlCol="0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 smtClean="0"/>
              <a:t>Clique para editar o estilo do subtítulo mestre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 rtlCol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rtl="0"/>
            <a:fld id="{62FAE2D0-E677-4A51-9E73-D0685ECDD2EB}" type="datetime1">
              <a:rPr lang="pt-BR" noProof="0" smtClean="0"/>
              <a:t>10/02/2025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 rtlCol="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Adicionar um rodapé </a:t>
            </a: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rtlCol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rtl="0"/>
            <a:fld id="{B38049E5-7B53-4E85-8972-7D6C4BCE5B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11" name="Forma de L 10">
            <a:extLst>
              <a:ext uri="{FF2B5EF4-FFF2-40B4-BE49-F238E27FC236}">
                <a16:creationId xmlns:a16="http://schemas.microsoft.com/office/drawing/2014/main" xmlns="" id="{68D376A1-CC76-4C90-B2CF-F89EA13E7942}"/>
              </a:ext>
            </a:extLst>
          </p:cNvPr>
          <p:cNvSpPr/>
          <p:nvPr userDrawn="1"/>
        </p:nvSpPr>
        <p:spPr>
          <a:xfrm rot="10800000" flipV="1">
            <a:off x="8549910" y="1820273"/>
            <a:ext cx="2772000" cy="2772000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8" name="Forma de L 7">
            <a:extLst>
              <a:ext uri="{FF2B5EF4-FFF2-40B4-BE49-F238E27FC236}">
                <a16:creationId xmlns:a16="http://schemas.microsoft.com/office/drawing/2014/main" xmlns="" id="{B5516E7A-AEB0-4772-8098-8B0F8B5F1126}"/>
              </a:ext>
            </a:extLst>
          </p:cNvPr>
          <p:cNvSpPr/>
          <p:nvPr userDrawn="1"/>
        </p:nvSpPr>
        <p:spPr>
          <a:xfrm flipV="1">
            <a:off x="752858" y="609652"/>
            <a:ext cx="3152309" cy="3007448"/>
          </a:xfrm>
          <a:prstGeom prst="corner">
            <a:avLst>
              <a:gd name="adj1" fmla="val 6089"/>
              <a:gd name="adj2" fmla="val 676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2" name="Forma de L 11">
            <a:extLst>
              <a:ext uri="{FF2B5EF4-FFF2-40B4-BE49-F238E27FC236}">
                <a16:creationId xmlns:a16="http://schemas.microsoft.com/office/drawing/2014/main" xmlns="" id="{E864F603-D3F0-4241-9005-3F6C3BD62BEF}"/>
              </a:ext>
            </a:extLst>
          </p:cNvPr>
          <p:cNvSpPr/>
          <p:nvPr userDrawn="1"/>
        </p:nvSpPr>
        <p:spPr>
          <a:xfrm flipH="1">
            <a:off x="8286317" y="1685653"/>
            <a:ext cx="3152309" cy="3007448"/>
          </a:xfrm>
          <a:prstGeom prst="corner">
            <a:avLst>
              <a:gd name="adj1" fmla="val 6089"/>
              <a:gd name="adj2" fmla="val 6442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233502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371600" y="685800"/>
            <a:ext cx="9601200" cy="720213"/>
          </a:xfrm>
        </p:spPr>
        <p:txBody>
          <a:bodyPr rtlCol="0">
            <a:noAutofit/>
          </a:bodyPr>
          <a:lstStyle>
            <a:lvl1pPr>
              <a:defRPr sz="4800"/>
            </a:lvl1pPr>
          </a:lstStyle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71600" y="1484671"/>
            <a:ext cx="9601200" cy="4382729"/>
          </a:xfrm>
        </p:spPr>
        <p:txBody>
          <a:bodyPr rtlCol="0"/>
          <a:lstStyle/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2E9C67-7E6F-472D-A3D5-6F5594ACACE9}" type="datetime1">
              <a:rPr lang="pt-BR" noProof="0" smtClean="0"/>
              <a:t>10/02/2025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ctr" rtl="0"/>
            <a:r>
              <a:rPr lang="pt-BR" noProof="0" dirty="0"/>
              <a:t>Adicionar um rodapé </a:t>
            </a: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38049E5-7B53-4E85-8972-7D6C4BCE5BB9}" type="slidenum">
              <a:rPr lang="pt-BR" noProof="0" smtClean="0"/>
              <a:t>‹nº›</a:t>
            </a:fld>
            <a:endParaRPr lang="pt-BR" noProof="0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CBEFB83C-E1EC-41AC-BFF6-9D094E2D43C6}"/>
              </a:ext>
            </a:extLst>
          </p:cNvPr>
          <p:cNvCxnSpPr/>
          <p:nvPr userDrawn="1"/>
        </p:nvCxnSpPr>
        <p:spPr>
          <a:xfrm>
            <a:off x="1465008" y="1445344"/>
            <a:ext cx="9468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94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údo com legenda e imagem">
    <p:bg bwMode="lt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20A2BD38-4A6C-44EB-900D-A3E3AE37854F}"/>
              </a:ext>
            </a:extLst>
          </p:cNvPr>
          <p:cNvSpPr/>
          <p:nvPr userDrawn="1"/>
        </p:nvSpPr>
        <p:spPr>
          <a:xfrm>
            <a:off x="6581723" y="404614"/>
            <a:ext cx="5191176" cy="604877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36000">
                <a:schemeClr val="tx2"/>
              </a:gs>
              <a:gs pos="69000">
                <a:schemeClr val="tx2">
                  <a:lumMod val="75000"/>
                </a:schemeClr>
              </a:gs>
              <a:gs pos="97000">
                <a:schemeClr val="tx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C222C1B9-FA56-4CEA-AD98-25A595D942F8}"/>
              </a:ext>
            </a:extLst>
          </p:cNvPr>
          <p:cNvSpPr/>
          <p:nvPr userDrawn="1"/>
        </p:nvSpPr>
        <p:spPr bwMode="white">
          <a:xfrm>
            <a:off x="7040199" y="564425"/>
            <a:ext cx="4356000" cy="4464000"/>
          </a:xfrm>
          <a:prstGeom prst="ellipse">
            <a:avLst/>
          </a:prstGeom>
          <a:noFill/>
          <a:ln w="12382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8" name="Retângulo 7" title="Forma de Plano de Fundo"/>
          <p:cNvSpPr/>
          <p:nvPr/>
        </p:nvSpPr>
        <p:spPr>
          <a:xfrm>
            <a:off x="0" y="376"/>
            <a:ext cx="6096000" cy="68576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 bwMode="white">
          <a:xfrm>
            <a:off x="586246" y="400665"/>
            <a:ext cx="4858460" cy="1428136"/>
          </a:xfrm>
        </p:spPr>
        <p:txBody>
          <a:bodyPr rtlCol="0" anchor="ctr" anchorCtr="0">
            <a:noAutofit/>
          </a:bodyPr>
          <a:lstStyle>
            <a:lvl1pPr algn="ctr">
              <a:lnSpc>
                <a:spcPct val="84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86246" y="2113935"/>
            <a:ext cx="4858460" cy="4247186"/>
          </a:xfrm>
        </p:spPr>
        <p:txBody>
          <a:bodyPr rtlCol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86246" y="6443554"/>
            <a:ext cx="1324322" cy="4046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0765F1D4-B215-48CE-A55D-DDA17DD2380A}" type="datetime1">
              <a:rPr lang="pt-BR" noProof="0" smtClean="0"/>
              <a:t>10/02/2025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2825377" y="6453386"/>
            <a:ext cx="2619329" cy="4046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Adicionar um rodapé </a:t>
            </a:r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>
          <a:xfrm>
            <a:off x="10187939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38049E5-7B53-4E85-8972-7D6C4BCE5BB9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9" name="Retângulo 8" title="Barra divisória"/>
          <p:cNvSpPr/>
          <p:nvPr/>
        </p:nvSpPr>
        <p:spPr>
          <a:xfrm>
            <a:off x="6024000" y="0"/>
            <a:ext cx="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xmlns="" id="{9786B981-6A78-425B-97A2-BA24E40DB7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5761" y="670570"/>
            <a:ext cx="4151312" cy="4248000"/>
          </a:xfrm>
          <a:prstGeom prst="ellipse">
            <a:avLst/>
          </a:prstGeom>
          <a:ln w="38100">
            <a:solidFill>
              <a:schemeClr val="bg2"/>
            </a:solidFill>
          </a:ln>
          <a:effectLst>
            <a:innerShdw blurRad="114300">
              <a:prstClr val="black"/>
            </a:innerShdw>
          </a:effectLst>
        </p:spPr>
        <p:txBody>
          <a:bodyPr rtlCol="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smtClean="0"/>
              <a:t>Clique no ícone para adicionar uma imagem</a:t>
            </a:r>
            <a:endParaRPr lang="pt-BR" noProof="0" dirty="0"/>
          </a:p>
        </p:txBody>
      </p:sp>
      <p:sp>
        <p:nvSpPr>
          <p:cNvPr id="17" name="Espaço Reservado para Conteúdo 15">
            <a:extLst>
              <a:ext uri="{FF2B5EF4-FFF2-40B4-BE49-F238E27FC236}">
                <a16:creationId xmlns:a16="http://schemas.microsoft.com/office/drawing/2014/main" xmlns="" id="{A21C7D74-31FD-4638-819B-6F7351A1770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47294" y="5188236"/>
            <a:ext cx="4858459" cy="1126906"/>
          </a:xfrm>
          <a:solidFill>
            <a:schemeClr val="bg2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rtlCol="0" anchor="ctr" anchorCtr="0"/>
          <a:lstStyle>
            <a:lvl1pPr marL="0" indent="0" algn="ctr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 marL="530352" indent="0" algn="ctr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987552" indent="0" algn="ctr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1444752" indent="0" algn="ctr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901952" indent="0" algn="ctr">
              <a:buNone/>
              <a:defRPr sz="14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21" name="Forma de L 20">
            <a:extLst>
              <a:ext uri="{FF2B5EF4-FFF2-40B4-BE49-F238E27FC236}">
                <a16:creationId xmlns:a16="http://schemas.microsoft.com/office/drawing/2014/main" xmlns="" id="{CB430D22-8AAF-444F-A6CE-7C02859083DF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516927" y="335049"/>
            <a:ext cx="403201" cy="39561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3" name="Forma de L 22">
            <a:extLst>
              <a:ext uri="{FF2B5EF4-FFF2-40B4-BE49-F238E27FC236}">
                <a16:creationId xmlns:a16="http://schemas.microsoft.com/office/drawing/2014/main" xmlns="" id="{0D8BA010-8544-4718-9EA3-B0248C963FD4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5085711" y="330291"/>
            <a:ext cx="410929" cy="403201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4" name="Forma de L 23">
            <a:extLst>
              <a:ext uri="{FF2B5EF4-FFF2-40B4-BE49-F238E27FC236}">
                <a16:creationId xmlns:a16="http://schemas.microsoft.com/office/drawing/2014/main" xmlns="" id="{C0FFB550-21A6-456B-BA1A-EF145674866C}"/>
              </a:ext>
            </a:extLst>
          </p:cNvPr>
          <p:cNvSpPr>
            <a:spLocks noChangeAspect="1"/>
          </p:cNvSpPr>
          <p:nvPr userDrawn="1"/>
        </p:nvSpPr>
        <p:spPr>
          <a:xfrm>
            <a:off x="522817" y="1476927"/>
            <a:ext cx="403201" cy="39561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5" name="Forma de L 24">
            <a:extLst>
              <a:ext uri="{FF2B5EF4-FFF2-40B4-BE49-F238E27FC236}">
                <a16:creationId xmlns:a16="http://schemas.microsoft.com/office/drawing/2014/main" xmlns="" id="{70EF88E9-8CAC-422B-A9A6-D9FD1F17DAE2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081769" y="1482001"/>
            <a:ext cx="410929" cy="403201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808449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údo com legenda">
    <p:bg bwMode="lt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20A2BD38-4A6C-44EB-900D-A3E3AE37854F}"/>
              </a:ext>
            </a:extLst>
          </p:cNvPr>
          <p:cNvSpPr/>
          <p:nvPr userDrawn="1"/>
        </p:nvSpPr>
        <p:spPr>
          <a:xfrm>
            <a:off x="6581723" y="404614"/>
            <a:ext cx="5191176" cy="604877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36000">
                <a:schemeClr val="tx2"/>
              </a:gs>
              <a:gs pos="69000">
                <a:schemeClr val="tx2">
                  <a:lumMod val="75000"/>
                </a:schemeClr>
              </a:gs>
              <a:gs pos="97000">
                <a:schemeClr val="tx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8" name="Retângulo 7" title="Forma de Plano de Fundo"/>
          <p:cNvSpPr/>
          <p:nvPr/>
        </p:nvSpPr>
        <p:spPr>
          <a:xfrm>
            <a:off x="0" y="376"/>
            <a:ext cx="6096000" cy="68576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 bwMode="white">
          <a:xfrm>
            <a:off x="586246" y="400665"/>
            <a:ext cx="4858460" cy="1428136"/>
          </a:xfrm>
        </p:spPr>
        <p:txBody>
          <a:bodyPr rtlCol="0" anchor="ctr" anchorCtr="0">
            <a:noAutofit/>
          </a:bodyPr>
          <a:lstStyle>
            <a:lvl1pPr algn="ctr">
              <a:lnSpc>
                <a:spcPct val="84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86246" y="2113935"/>
            <a:ext cx="4858460" cy="4247186"/>
          </a:xfrm>
        </p:spPr>
        <p:txBody>
          <a:bodyPr rtlCol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86246" y="6443554"/>
            <a:ext cx="1324322" cy="4046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679B4283-A30A-42B7-B34C-DE60792DB823}" type="datetime1">
              <a:rPr lang="pt-BR" noProof="0" smtClean="0"/>
              <a:t>10/02/2025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2825377" y="6453386"/>
            <a:ext cx="2619329" cy="4046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Adicionar um rodapé </a:t>
            </a:r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>
          <a:xfrm>
            <a:off x="10187939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38049E5-7B53-4E85-8972-7D6C4BCE5BB9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9" name="Retângulo 8" title="Barra divisória"/>
          <p:cNvSpPr/>
          <p:nvPr/>
        </p:nvSpPr>
        <p:spPr>
          <a:xfrm>
            <a:off x="6024000" y="0"/>
            <a:ext cx="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Forma de L 20">
            <a:extLst>
              <a:ext uri="{FF2B5EF4-FFF2-40B4-BE49-F238E27FC236}">
                <a16:creationId xmlns:a16="http://schemas.microsoft.com/office/drawing/2014/main" xmlns="" id="{CB430D22-8AAF-444F-A6CE-7C02859083DF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516927" y="335049"/>
            <a:ext cx="403201" cy="39561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3" name="Forma de L 22">
            <a:extLst>
              <a:ext uri="{FF2B5EF4-FFF2-40B4-BE49-F238E27FC236}">
                <a16:creationId xmlns:a16="http://schemas.microsoft.com/office/drawing/2014/main" xmlns="" id="{0D8BA010-8544-4718-9EA3-B0248C963FD4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5085711" y="330291"/>
            <a:ext cx="410929" cy="403201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4" name="Forma de L 23">
            <a:extLst>
              <a:ext uri="{FF2B5EF4-FFF2-40B4-BE49-F238E27FC236}">
                <a16:creationId xmlns:a16="http://schemas.microsoft.com/office/drawing/2014/main" xmlns="" id="{C0FFB550-21A6-456B-BA1A-EF145674866C}"/>
              </a:ext>
            </a:extLst>
          </p:cNvPr>
          <p:cNvSpPr>
            <a:spLocks noChangeAspect="1"/>
          </p:cNvSpPr>
          <p:nvPr userDrawn="1"/>
        </p:nvSpPr>
        <p:spPr>
          <a:xfrm>
            <a:off x="522817" y="1476927"/>
            <a:ext cx="403201" cy="39561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5" name="Forma de L 24">
            <a:extLst>
              <a:ext uri="{FF2B5EF4-FFF2-40B4-BE49-F238E27FC236}">
                <a16:creationId xmlns:a16="http://schemas.microsoft.com/office/drawing/2014/main" xmlns="" id="{70EF88E9-8CAC-422B-A9A6-D9FD1F17DAE2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081769" y="1482001"/>
            <a:ext cx="410929" cy="403201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xmlns="" id="{ED439475-E625-4449-B42E-8F291D64A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5360" y="518474"/>
            <a:ext cx="4910394" cy="5759777"/>
          </a:xfrm>
          <a:solidFill>
            <a:schemeClr val="bg2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1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lang="en-US" sz="18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lang="en-US"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lang="en-US"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lang="en-US" sz="14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marL="0" lvl="0" indent="0" algn="ctr" rtl="0">
              <a:buNone/>
            </a:pPr>
            <a:r>
              <a:rPr lang="pt-BR" noProof="0" smtClean="0"/>
              <a:t>Clique para editar o texto mestre</a:t>
            </a:r>
          </a:p>
          <a:p>
            <a:pPr marL="0" lvl="1" indent="0" algn="ctr" rtl="0">
              <a:buNone/>
            </a:pPr>
            <a:r>
              <a:rPr lang="pt-BR" noProof="0" smtClean="0"/>
              <a:t>Segundo nível</a:t>
            </a:r>
          </a:p>
          <a:p>
            <a:pPr marL="0" lvl="2" indent="0" algn="ctr" rtl="0">
              <a:buNone/>
            </a:pPr>
            <a:r>
              <a:rPr lang="pt-BR" noProof="0" smtClean="0"/>
              <a:t>Terceiro nível</a:t>
            </a:r>
          </a:p>
          <a:p>
            <a:pPr marL="0" lvl="3" indent="0" algn="ctr" rtl="0">
              <a:buNone/>
            </a:pPr>
            <a:r>
              <a:rPr lang="pt-BR" noProof="0" smtClean="0"/>
              <a:t>Quarto nível</a:t>
            </a:r>
          </a:p>
          <a:p>
            <a:pPr marL="0" lvl="4" indent="0" algn="ctr" rtl="0">
              <a:buNone/>
            </a:pPr>
            <a:r>
              <a:rPr lang="pt-BR" noProof="0" smtClean="0"/>
              <a:t>Quinto nível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686602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m, 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 title="Forma de Plano de Fundo"/>
          <p:cNvSpPr/>
          <p:nvPr/>
        </p:nvSpPr>
        <p:spPr>
          <a:xfrm>
            <a:off x="-1" y="376"/>
            <a:ext cx="6234898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1F430D42-50DC-4502-A3E8-251FE7F0809D}"/>
              </a:ext>
            </a:extLst>
          </p:cNvPr>
          <p:cNvSpPr/>
          <p:nvPr userDrawn="1"/>
        </p:nvSpPr>
        <p:spPr>
          <a:xfrm>
            <a:off x="507591" y="5289755"/>
            <a:ext cx="5270049" cy="1012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>
              <a:solidFill>
                <a:schemeClr val="accent3"/>
              </a:solidFill>
            </a:endParaRPr>
          </a:p>
        </p:txBody>
      </p:sp>
      <p:sp>
        <p:nvSpPr>
          <p:cNvPr id="11" name="Retângulo: Cantos diagonais recortados 10">
            <a:extLst>
              <a:ext uri="{FF2B5EF4-FFF2-40B4-BE49-F238E27FC236}">
                <a16:creationId xmlns:a16="http://schemas.microsoft.com/office/drawing/2014/main" xmlns="" id="{836AFDEB-3C72-49E0-9B45-DC9EFBA6587F}"/>
              </a:ext>
            </a:extLst>
          </p:cNvPr>
          <p:cNvSpPr/>
          <p:nvPr userDrawn="1"/>
        </p:nvSpPr>
        <p:spPr bwMode="white">
          <a:xfrm>
            <a:off x="507591" y="409286"/>
            <a:ext cx="5270049" cy="4732985"/>
          </a:xfrm>
          <a:prstGeom prst="snip2DiagRect">
            <a:avLst>
              <a:gd name="adj1" fmla="val 0"/>
              <a:gd name="adj2" fmla="val 10697"/>
            </a:avLst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930776" y="477366"/>
            <a:ext cx="4644000" cy="1341602"/>
          </a:xfrm>
        </p:spPr>
        <p:txBody>
          <a:bodyPr rtlCol="0" anchor="ctr" anchorCtr="0">
            <a:noAutofit/>
          </a:bodyPr>
          <a:lstStyle>
            <a:lvl1pPr algn="ctr">
              <a:lnSpc>
                <a:spcPct val="84000"/>
              </a:lnSpc>
              <a:defRPr sz="3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0775" y="1966451"/>
            <a:ext cx="4644001" cy="4388615"/>
          </a:xfrm>
        </p:spPr>
        <p:txBody>
          <a:bodyPr rtlCol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07591" y="6453386"/>
            <a:ext cx="1204572" cy="4046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04B2C367-964B-472C-BF39-36D5FE63A076}" type="datetime1">
              <a:rPr lang="pt-BR" noProof="0" smtClean="0"/>
              <a:t>10/02/2025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403965" y="6453386"/>
            <a:ext cx="2373675" cy="4046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Adicionar um rodapé </a:t>
            </a:r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38049E5-7B53-4E85-8972-7D6C4BCE5BB9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9" name="Retângulo 8" title="Barra divisória"/>
          <p:cNvSpPr/>
          <p:nvPr/>
        </p:nvSpPr>
        <p:spPr>
          <a:xfrm>
            <a:off x="6234897" y="-376"/>
            <a:ext cx="144000" cy="687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orma de L 11">
            <a:extLst>
              <a:ext uri="{FF2B5EF4-FFF2-40B4-BE49-F238E27FC236}">
                <a16:creationId xmlns:a16="http://schemas.microsoft.com/office/drawing/2014/main" xmlns="" id="{26A5AA85-E28D-4647-B000-742C83A8047D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6845770" y="372071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>
              <a:solidFill>
                <a:schemeClr val="tx2"/>
              </a:solidFill>
            </a:endParaRPr>
          </a:p>
        </p:txBody>
      </p:sp>
      <p:sp>
        <p:nvSpPr>
          <p:cNvPr id="13" name="Forma de L 12">
            <a:extLst>
              <a:ext uri="{FF2B5EF4-FFF2-40B4-BE49-F238E27FC236}">
                <a16:creationId xmlns:a16="http://schemas.microsoft.com/office/drawing/2014/main" xmlns="" id="{C3CD9875-0A2E-4F4D-ACB7-87DD98EED9D0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058438" y="5819525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>
              <a:solidFill>
                <a:schemeClr val="tx2"/>
              </a:solidFill>
            </a:endParaRPr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xmlns="" id="{3BDA3A4D-2561-4EEB-8787-E1A6525657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6245" y="668595"/>
            <a:ext cx="4646651" cy="4198373"/>
          </a:xfrm>
          <a:prstGeom prst="snip2DiagRect">
            <a:avLst>
              <a:gd name="adj1" fmla="val 0"/>
              <a:gd name="adj2" fmla="val 10300"/>
            </a:avLst>
          </a:prstGeom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smtClean="0"/>
              <a:t>Clique no ícone para adicionar uma imagem</a:t>
            </a:r>
            <a:endParaRPr lang="pt-BR" noProof="0" dirty="0"/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xmlns="" id="{FBB32A6B-92AA-4208-9120-FFC166CE75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275" y="5352418"/>
            <a:ext cx="5148000" cy="900000"/>
          </a:xfrm>
          <a:solidFill>
            <a:schemeClr val="bg2"/>
          </a:solidFill>
          <a:effectLst>
            <a:innerShdw blurRad="114300">
              <a:prstClr val="black">
                <a:alpha val="34000"/>
              </a:prstClr>
            </a:innerShdw>
          </a:effectLst>
        </p:spPr>
        <p:txBody>
          <a:bodyPr rtlCol="0" anchor="ctr" anchorCtr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</a:defRPr>
            </a:lvl1pPr>
            <a:lvl2pPr marL="530352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</a:defRPr>
            </a:lvl2pPr>
            <a:lvl3pPr marL="987552" indent="0" algn="ctr">
              <a:buFont typeface="Arial" panose="020B0604020202020204" pitchFamily="34" charset="0"/>
              <a:buNone/>
              <a:defRPr sz="1600">
                <a:solidFill>
                  <a:schemeClr val="accent3"/>
                </a:solidFill>
              </a:defRPr>
            </a:lvl3pPr>
            <a:lvl4pPr marL="1444752" indent="0" algn="ctr">
              <a:buFont typeface="Arial" panose="020B0604020202020204" pitchFamily="34" charset="0"/>
              <a:buNone/>
              <a:defRPr sz="1600">
                <a:solidFill>
                  <a:schemeClr val="accent3"/>
                </a:solidFill>
              </a:defRPr>
            </a:lvl4pPr>
            <a:lvl5pPr marL="1901952" indent="0" algn="ctr">
              <a:buFont typeface="Arial" panose="020B0604020202020204" pitchFamily="34" charset="0"/>
              <a:buNone/>
              <a:defRPr sz="1400">
                <a:solidFill>
                  <a:schemeClr val="accent3"/>
                </a:solidFill>
              </a:defRPr>
            </a:lvl5pPr>
          </a:lstStyle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20" name="Forma de L 19">
            <a:extLst>
              <a:ext uri="{FF2B5EF4-FFF2-40B4-BE49-F238E27FC236}">
                <a16:creationId xmlns:a16="http://schemas.microsoft.com/office/drawing/2014/main" xmlns="" id="{CC096F9F-3AD4-4FC8-823F-DBD962E2E1C6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11021316" y="361496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>
              <a:solidFill>
                <a:schemeClr val="tx2"/>
              </a:solidFill>
            </a:endParaRPr>
          </a:p>
        </p:txBody>
      </p:sp>
      <p:sp>
        <p:nvSpPr>
          <p:cNvPr id="21" name="Forma de L 20">
            <a:extLst>
              <a:ext uri="{FF2B5EF4-FFF2-40B4-BE49-F238E27FC236}">
                <a16:creationId xmlns:a16="http://schemas.microsoft.com/office/drawing/2014/main" xmlns="" id="{9CFFEAD0-9992-49A8-A068-3357E08CD7C0}"/>
              </a:ext>
            </a:extLst>
          </p:cNvPr>
          <p:cNvSpPr>
            <a:spLocks noChangeAspect="1"/>
          </p:cNvSpPr>
          <p:nvPr userDrawn="1"/>
        </p:nvSpPr>
        <p:spPr>
          <a:xfrm>
            <a:off x="6865431" y="5819524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>
              <a:solidFill>
                <a:schemeClr val="tx2"/>
              </a:solidFill>
            </a:endParaRP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xmlns="" id="{D470145D-417E-4648-AB08-0A7974A629E0}"/>
              </a:ext>
            </a:extLst>
          </p:cNvPr>
          <p:cNvCxnSpPr/>
          <p:nvPr userDrawn="1"/>
        </p:nvCxnSpPr>
        <p:spPr>
          <a:xfrm>
            <a:off x="7118556" y="1789472"/>
            <a:ext cx="428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821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 title="Forma de Plano de Fundo"/>
          <p:cNvSpPr/>
          <p:nvPr/>
        </p:nvSpPr>
        <p:spPr>
          <a:xfrm>
            <a:off x="-1" y="376"/>
            <a:ext cx="6234898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ângulo: Cantos diagonais recortados 10">
            <a:extLst>
              <a:ext uri="{FF2B5EF4-FFF2-40B4-BE49-F238E27FC236}">
                <a16:creationId xmlns:a16="http://schemas.microsoft.com/office/drawing/2014/main" xmlns="" id="{836AFDEB-3C72-49E0-9B45-DC9EFBA6587F}"/>
              </a:ext>
            </a:extLst>
          </p:cNvPr>
          <p:cNvSpPr/>
          <p:nvPr userDrawn="1"/>
        </p:nvSpPr>
        <p:spPr bwMode="white">
          <a:xfrm>
            <a:off x="507591" y="409286"/>
            <a:ext cx="5270049" cy="5945780"/>
          </a:xfrm>
          <a:prstGeom prst="snip2DiagRect">
            <a:avLst>
              <a:gd name="adj1" fmla="val 0"/>
              <a:gd name="adj2" fmla="val 10697"/>
            </a:avLst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930776" y="477366"/>
            <a:ext cx="4644000" cy="1341602"/>
          </a:xfrm>
        </p:spPr>
        <p:txBody>
          <a:bodyPr rtlCol="0" anchor="ctr" anchorCtr="0">
            <a:normAutofit/>
          </a:bodyPr>
          <a:lstStyle>
            <a:lvl1pPr algn="ctr">
              <a:lnSpc>
                <a:spcPct val="84000"/>
              </a:lnSpc>
              <a:defRPr sz="3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0775" y="1966451"/>
            <a:ext cx="4644001" cy="4388615"/>
          </a:xfrm>
        </p:spPr>
        <p:txBody>
          <a:bodyPr rtlCol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07591" y="6453386"/>
            <a:ext cx="1204572" cy="4046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1D0A6B9C-A06D-4CE7-AFEA-723F97298E4F}" type="datetime1">
              <a:rPr lang="pt-BR" noProof="0" smtClean="0"/>
              <a:t>10/02/2025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403965" y="6453386"/>
            <a:ext cx="2373675" cy="4046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Adicionar um rodapé </a:t>
            </a:r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38049E5-7B53-4E85-8972-7D6C4BCE5BB9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9" name="Retângulo 8" title="Barra divisória"/>
          <p:cNvSpPr/>
          <p:nvPr/>
        </p:nvSpPr>
        <p:spPr>
          <a:xfrm>
            <a:off x="6234897" y="-376"/>
            <a:ext cx="144000" cy="687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orma de L 11">
            <a:extLst>
              <a:ext uri="{FF2B5EF4-FFF2-40B4-BE49-F238E27FC236}">
                <a16:creationId xmlns:a16="http://schemas.microsoft.com/office/drawing/2014/main" xmlns="" id="{26A5AA85-E28D-4647-B000-742C83A8047D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6845770" y="372071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>
              <a:solidFill>
                <a:schemeClr val="tx2"/>
              </a:solidFill>
            </a:endParaRPr>
          </a:p>
        </p:txBody>
      </p:sp>
      <p:sp>
        <p:nvSpPr>
          <p:cNvPr id="13" name="Forma de L 12">
            <a:extLst>
              <a:ext uri="{FF2B5EF4-FFF2-40B4-BE49-F238E27FC236}">
                <a16:creationId xmlns:a16="http://schemas.microsoft.com/office/drawing/2014/main" xmlns="" id="{C3CD9875-0A2E-4F4D-ACB7-87DD98EED9D0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058438" y="5819525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>
              <a:solidFill>
                <a:schemeClr val="tx2"/>
              </a:solidFill>
            </a:endParaRPr>
          </a:p>
        </p:txBody>
      </p:sp>
      <p:sp>
        <p:nvSpPr>
          <p:cNvPr id="19" name="Espaço Reservado para Imagem 18">
            <a:extLst>
              <a:ext uri="{FF2B5EF4-FFF2-40B4-BE49-F238E27FC236}">
                <a16:creationId xmlns:a16="http://schemas.microsoft.com/office/drawing/2014/main" xmlns="" id="{D57F3340-8A42-40F0-BF5B-EEF6E3E88E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6246" y="668595"/>
            <a:ext cx="4646651" cy="5383413"/>
          </a:xfrm>
          <a:custGeom>
            <a:avLst/>
            <a:gdLst>
              <a:gd name="connsiteX0" fmla="*/ 0 w 4646651"/>
              <a:gd name="connsiteY0" fmla="*/ 0 h 5383413"/>
              <a:gd name="connsiteX1" fmla="*/ 4168046 w 4646651"/>
              <a:gd name="connsiteY1" fmla="*/ 0 h 5383413"/>
              <a:gd name="connsiteX2" fmla="*/ 4646651 w 4646651"/>
              <a:gd name="connsiteY2" fmla="*/ 478605 h 5383413"/>
              <a:gd name="connsiteX3" fmla="*/ 4646651 w 4646651"/>
              <a:gd name="connsiteY3" fmla="*/ 5383413 h 5383413"/>
              <a:gd name="connsiteX4" fmla="*/ 478605 w 4646651"/>
              <a:gd name="connsiteY4" fmla="*/ 5383413 h 5383413"/>
              <a:gd name="connsiteX5" fmla="*/ 0 w 4646651"/>
              <a:gd name="connsiteY5" fmla="*/ 4904808 h 538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6651" h="5383413">
                <a:moveTo>
                  <a:pt x="0" y="0"/>
                </a:moveTo>
                <a:lnTo>
                  <a:pt x="4168046" y="0"/>
                </a:lnTo>
                <a:lnTo>
                  <a:pt x="4646651" y="478605"/>
                </a:lnTo>
                <a:lnTo>
                  <a:pt x="4646651" y="5383413"/>
                </a:lnTo>
                <a:lnTo>
                  <a:pt x="478605" y="5383413"/>
                </a:lnTo>
                <a:lnTo>
                  <a:pt x="0" y="4904808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 smtClean="0"/>
              <a:t>Clique no ícone para adicionar uma imagem</a:t>
            </a:r>
            <a:endParaRPr lang="pt-BR" noProof="0" dirty="0"/>
          </a:p>
        </p:txBody>
      </p:sp>
      <p:sp>
        <p:nvSpPr>
          <p:cNvPr id="20" name="Forma de L 19">
            <a:extLst>
              <a:ext uri="{FF2B5EF4-FFF2-40B4-BE49-F238E27FC236}">
                <a16:creationId xmlns:a16="http://schemas.microsoft.com/office/drawing/2014/main" xmlns="" id="{CC096F9F-3AD4-4FC8-823F-DBD962E2E1C6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11021316" y="361496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>
              <a:solidFill>
                <a:schemeClr val="tx2"/>
              </a:solidFill>
            </a:endParaRPr>
          </a:p>
        </p:txBody>
      </p:sp>
      <p:sp>
        <p:nvSpPr>
          <p:cNvPr id="21" name="Forma de L 20">
            <a:extLst>
              <a:ext uri="{FF2B5EF4-FFF2-40B4-BE49-F238E27FC236}">
                <a16:creationId xmlns:a16="http://schemas.microsoft.com/office/drawing/2014/main" xmlns="" id="{9CFFEAD0-9992-49A8-A068-3357E08CD7C0}"/>
              </a:ext>
            </a:extLst>
          </p:cNvPr>
          <p:cNvSpPr>
            <a:spLocks noChangeAspect="1"/>
          </p:cNvSpPr>
          <p:nvPr userDrawn="1"/>
        </p:nvSpPr>
        <p:spPr>
          <a:xfrm>
            <a:off x="6865431" y="5819524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>
              <a:solidFill>
                <a:schemeClr val="tx2"/>
              </a:solidFill>
            </a:endParaRP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xmlns="" id="{D470145D-417E-4648-AB08-0A7974A629E0}"/>
              </a:ext>
            </a:extLst>
          </p:cNvPr>
          <p:cNvCxnSpPr/>
          <p:nvPr userDrawn="1"/>
        </p:nvCxnSpPr>
        <p:spPr>
          <a:xfrm>
            <a:off x="7118556" y="1789472"/>
            <a:ext cx="428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789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 bwMode="blackWhite">
      <p:bgPr>
        <a:gradFill flip="none" rotWithShape="1">
          <a:gsLst>
            <a:gs pos="0">
              <a:schemeClr val="bg2">
                <a:lumMod val="50000"/>
              </a:schemeClr>
            </a:gs>
            <a:gs pos="33000">
              <a:schemeClr val="bg2"/>
            </a:gs>
            <a:gs pos="66000">
              <a:schemeClr val="bg2">
                <a:lumMod val="75000"/>
              </a:schemeClr>
            </a:gs>
            <a:gs pos="97000">
              <a:schemeClr val="bg2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65025" y="1301360"/>
            <a:ext cx="9612971" cy="2852737"/>
          </a:xfrm>
        </p:spPr>
        <p:txBody>
          <a:bodyPr rtlCol="0" anchor="b">
            <a:normAutofit/>
          </a:bodyPr>
          <a:lstStyle>
            <a:lvl1pPr algn="r">
              <a:defRPr sz="72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 rtlCol="0"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7EEA9F1A-9E0C-4206-B620-4B6CC7A917E1}" type="datetime1">
              <a:rPr lang="pt-BR" noProof="0" smtClean="0"/>
              <a:t>10/02/2025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 rtlCol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pt-BR" noProof="0" dirty="0"/>
              <a:t>Adicionar um rodapé </a:t>
            </a: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38049E5-7B53-4E85-8972-7D6C4BCE5BB9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9" name="Forma de L 8">
            <a:extLst>
              <a:ext uri="{FF2B5EF4-FFF2-40B4-BE49-F238E27FC236}">
                <a16:creationId xmlns:a16="http://schemas.microsoft.com/office/drawing/2014/main" xmlns="" id="{BF5B4C6D-2825-4690-8D32-39CBF5E0F7E6}"/>
              </a:ext>
            </a:extLst>
          </p:cNvPr>
          <p:cNvSpPr/>
          <p:nvPr userDrawn="1"/>
        </p:nvSpPr>
        <p:spPr>
          <a:xfrm rot="10800000" flipV="1">
            <a:off x="8532326" y="1820272"/>
            <a:ext cx="2772000" cy="4158497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8" name="Forma de L 7">
            <a:extLst>
              <a:ext uri="{FF2B5EF4-FFF2-40B4-BE49-F238E27FC236}">
                <a16:creationId xmlns:a16="http://schemas.microsoft.com/office/drawing/2014/main" xmlns="" id="{DFD43940-6D78-4E75-BDB6-8792768BB894}"/>
              </a:ext>
            </a:extLst>
          </p:cNvPr>
          <p:cNvSpPr/>
          <p:nvPr userDrawn="1"/>
        </p:nvSpPr>
        <p:spPr>
          <a:xfrm flipH="1">
            <a:off x="8286318" y="1685652"/>
            <a:ext cx="3152309" cy="4408489"/>
          </a:xfrm>
          <a:prstGeom prst="corner">
            <a:avLst>
              <a:gd name="adj1" fmla="val 5837"/>
              <a:gd name="adj2" fmla="val 6502"/>
            </a:avLst>
          </a:prstGeom>
          <a:solidFill>
            <a:srgbClr val="EFEDE3"/>
          </a:solidFill>
          <a:ln>
            <a:solidFill>
              <a:srgbClr val="EFEDE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159214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3F6997-01B7-4176-A101-BCDC231A87C5}" type="datetime1">
              <a:rPr lang="pt-BR" noProof="0" smtClean="0"/>
              <a:t>10/02/2025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ctr" rtl="0"/>
            <a:r>
              <a:rPr lang="pt-BR" noProof="0" dirty="0"/>
              <a:t>Adicionar um rodapé </a:t>
            </a:r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38049E5-7B53-4E85-8972-7D6C4BCE5BB9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968850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 title="Barra lateral">
            <a:extLst>
              <a:ext uri="{FF2B5EF4-FFF2-40B4-BE49-F238E27FC236}">
                <a16:creationId xmlns:a16="http://schemas.microsoft.com/office/drawing/2014/main" xmlns="" id="{FFA7AFEF-D97A-4A94-A884-7F95E91332B7}"/>
              </a:ext>
            </a:extLst>
          </p:cNvPr>
          <p:cNvSpPr/>
          <p:nvPr userDrawn="1"/>
        </p:nvSpPr>
        <p:spPr>
          <a:xfrm>
            <a:off x="622095" y="0"/>
            <a:ext cx="144000" cy="687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D21EAAF4-7197-4BE9-807E-AD78283F22F4}" type="datetime1">
              <a:rPr lang="pt-BR" noProof="0" smtClean="0"/>
              <a:t>10/02/2025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algn="ctr" rtl="0"/>
            <a:r>
              <a:rPr lang="pt-BR" noProof="0" dirty="0"/>
              <a:t>Adicionar um rodapé </a:t>
            </a: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B38049E5-7B53-4E85-8972-7D6C4BCE5BB9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9" name="Retângulo 8" title="Barra lateral"/>
          <p:cNvSpPr/>
          <p:nvPr/>
        </p:nvSpPr>
        <p:spPr>
          <a:xfrm>
            <a:off x="478095" y="376"/>
            <a:ext cx="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5630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8" r:id="rId4"/>
    <p:sldLayoutId id="2147483671" r:id="rId5"/>
    <p:sldLayoutId id="2147483669" r:id="rId6"/>
    <p:sldLayoutId id="214748367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Arial" panose="020B0604020202020204" pitchFamily="34" charset="0"/>
        <a:buChar char="•"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73252" indent="-342900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defRPr sz="24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30452" indent="-342900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787652" indent="-342900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187702" indent="-285750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sbrasil.com.br/legislacao/91764/estatuto-da-crianca-e-do-adolescente-lei-8069-9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sbrasil.com.br/legislacao/91764/estatuto-da-crianca-e-do-adolescente-lei-8069-9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sbrasil.com.br/topicos/10592569/artigo-172-da-lei-n-8069-de-13-de-julho-de-1990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6.png"/><Relationship Id="rId4" Type="http://schemas.openxmlformats.org/officeDocument/2006/relationships/hyperlink" Target="https://www.jusbrasil.com.br/legislacao/91764/estatuto-da-crianca-e-do-adolescente-lei-8069-90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usbrasil.com.br/topicos/10602243/artigo-104-da-lei-n-8069-de-13-de-julho-de-1990" TargetMode="External"/><Relationship Id="rId3" Type="http://schemas.openxmlformats.org/officeDocument/2006/relationships/hyperlink" Target="https://www.jusbrasil.com.br/legislacao/1503907193/constituicao-federal-constituicao-da-republica-federativa-do-brasil-1988" TargetMode="External"/><Relationship Id="rId7" Type="http://schemas.openxmlformats.org/officeDocument/2006/relationships/hyperlink" Target="https://www.jusbrasil.com.br/topicos/10602274/artigo-103-da-lei-n-8069-de-13-de-julho-de-1990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jusbrasil.com.br/legislacao/91764/estatuto-da-crianca-e-do-adolescente-lei-8069-90" TargetMode="External"/><Relationship Id="rId11" Type="http://schemas.openxmlformats.org/officeDocument/2006/relationships/image" Target="../media/image4.jpeg"/><Relationship Id="rId5" Type="http://schemas.openxmlformats.org/officeDocument/2006/relationships/hyperlink" Target="https://www.jusbrasil.com.br/topicos/10643881/artigo-228-da-constituicao-federal-de-1988" TargetMode="External"/><Relationship Id="rId10" Type="http://schemas.openxmlformats.org/officeDocument/2006/relationships/image" Target="../media/image17.png"/><Relationship Id="rId4" Type="http://schemas.openxmlformats.org/officeDocument/2006/relationships/hyperlink" Target="https://www.jusbrasil.com.br/topicos/10644726/artigo-227-da-constituicao-federal-de-1988" TargetMode="External"/><Relationship Id="rId9" Type="http://schemas.openxmlformats.org/officeDocument/2006/relationships/hyperlink" Target="https://www.jusbrasil.com.br/topicos/10602165/artigo-105-da-lei-n-8069-de-13-de-julho-de-199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sbrasil.com.br/legislacao/91764/estatuto-da-crianca-e-do-adolescente-lei-8069-90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sbrasil.com.br/legislacao/91614/codigo-penal-decreto-lei-2848-4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jusbrasil.com.br/topicos/10592618/artigo-171-da-lei-n-8069-de-13-de-julho-de-1990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s://www.jusbrasil.com.br/legislacao/91764/estatuto-da-crianca-e-do-adolescente-lei-8069-90" TargetMode="External"/><Relationship Id="rId4" Type="http://schemas.openxmlformats.org/officeDocument/2006/relationships/hyperlink" Target="https://www.jusbrasil.com.br/topicos/10590491/artigo-190-da-lei-n-8069-de-13-de-julho-de-199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sbrasil.com.br/topicos/10604215/artigo-100-da-lei-n-8069-de-13-de-julho-de-1990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8.png"/><Relationship Id="rId4" Type="http://schemas.openxmlformats.org/officeDocument/2006/relationships/hyperlink" Target="https://www.jusbrasil.com.br/legislacao/91764/estatuto-da-crianca-e-do-adolescente-lei-8069-9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8861987" y="2141130"/>
            <a:ext cx="1880073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COMO </a:t>
            </a:r>
          </a:p>
          <a:p>
            <a:pPr algn="ctr"/>
            <a:r>
              <a:rPr lang="pt-BR" b="1" dirty="0" smtClean="0">
                <a:solidFill>
                  <a:schemeClr val="tx1"/>
                </a:solidFill>
              </a:rPr>
              <a:t>O </a:t>
            </a:r>
          </a:p>
          <a:p>
            <a:pPr algn="ctr"/>
            <a:r>
              <a:rPr lang="pt-BR" b="1" dirty="0" smtClean="0">
                <a:solidFill>
                  <a:schemeClr val="tx1"/>
                </a:solidFill>
              </a:rPr>
              <a:t>AGENTE </a:t>
            </a:r>
          </a:p>
          <a:p>
            <a:pPr algn="ctr"/>
            <a:r>
              <a:rPr lang="pt-BR" b="1" dirty="0" smtClean="0">
                <a:solidFill>
                  <a:schemeClr val="tx1"/>
                </a:solidFill>
              </a:rPr>
              <a:t>DEVE </a:t>
            </a:r>
          </a:p>
          <a:p>
            <a:pPr algn="ctr"/>
            <a:r>
              <a:rPr lang="pt-BR" b="1" dirty="0" smtClean="0">
                <a:solidFill>
                  <a:schemeClr val="tx1"/>
                </a:solidFill>
              </a:rPr>
              <a:t>PROCEDER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t="13667" b="21596"/>
          <a:stretch/>
        </p:blipFill>
        <p:spPr>
          <a:xfrm>
            <a:off x="1190318" y="995585"/>
            <a:ext cx="5142116" cy="5091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61678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8BDF258-FBDF-4B27-9629-7EDE5A44E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639" y="660162"/>
            <a:ext cx="9601200" cy="720213"/>
          </a:xfrm>
        </p:spPr>
        <p:txBody>
          <a:bodyPr rtlCol="0"/>
          <a:lstStyle/>
          <a:p>
            <a:pPr rtl="0"/>
            <a:r>
              <a:rPr lang="pt-BR" dirty="0" smtClean="0"/>
              <a:t>MENOR INFRATOR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1283857" y="1538243"/>
            <a:ext cx="81270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Como funciona o procedimento</a:t>
            </a:r>
            <a:r>
              <a:rPr lang="pt-BR" b="1" dirty="0" smtClean="0"/>
              <a:t>?</a:t>
            </a:r>
          </a:p>
          <a:p>
            <a:endParaRPr lang="pt-BR" dirty="0"/>
          </a:p>
          <a:p>
            <a:pPr marL="342900" indent="-342900" algn="just">
              <a:buAutoNum type="arabicPeriod"/>
            </a:pPr>
            <a:r>
              <a:rPr lang="pt-BR" dirty="0" smtClean="0"/>
              <a:t>O </a:t>
            </a:r>
            <a:r>
              <a:rPr lang="pt-BR" dirty="0"/>
              <a:t>menor não é preso em flagrante, mas apreendido. </a:t>
            </a:r>
            <a:endParaRPr lang="pt-BR" dirty="0" smtClean="0"/>
          </a:p>
          <a:p>
            <a:pPr marL="342900" indent="-342900" algn="just">
              <a:buAutoNum type="arabicPeriod"/>
            </a:pPr>
            <a:r>
              <a:rPr lang="pt-BR" dirty="0" smtClean="0"/>
              <a:t>Assim </a:t>
            </a:r>
            <a:r>
              <a:rPr lang="pt-BR" dirty="0"/>
              <a:t>que apreendido em flagrante, é </a:t>
            </a:r>
            <a:r>
              <a:rPr lang="pt-BR" b="1" dirty="0"/>
              <a:t>imediatamente encaminhado para a autoridade policial</a:t>
            </a:r>
            <a:r>
              <a:rPr lang="pt-BR" dirty="0"/>
              <a:t> competente e cientificado dos seus direitos. Imediatamente é comunicado o juízo da Vara de Infância e Juventude e os familiares do adolescente.</a:t>
            </a:r>
          </a:p>
          <a:p>
            <a:pPr marL="358775" indent="-358775" algn="just"/>
            <a:r>
              <a:rPr lang="pt-BR" dirty="0" smtClean="0"/>
              <a:t>3. </a:t>
            </a:r>
            <a:r>
              <a:rPr lang="pt-BR" dirty="0"/>
              <a:t>Se o ato infracional praticado pelo menor foi mediante violência ou grave ameaça à pessoa, será lavrado o auto de apreensão, com oitiva de testemunhas, do adolescente, dos condutores (policiais responsáveis pela apreensão), apreensão dos produtos e instrumentos do ato infracional, requisição de perícia ou exames, etc. O procedimento é muito semelhante à prisão em flagrante dos imputáveis maiores de idade.</a:t>
            </a:r>
          </a:p>
          <a:p>
            <a:pPr algn="just"/>
            <a:endParaRPr lang="pt-BR" dirty="0"/>
          </a:p>
        </p:txBody>
      </p:sp>
      <p:pic>
        <p:nvPicPr>
          <p:cNvPr id="7" name="Picture 2" descr="O Estatuto da Criança e do Adolescente (ECA) e a Garantia de Direitos  Educacionais – portal do ge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0379"/>
            <a:ext cx="2567714" cy="153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101" y="149967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7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8BDF258-FBDF-4B27-9629-7EDE5A44E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639" y="660162"/>
            <a:ext cx="9601200" cy="720213"/>
          </a:xfrm>
        </p:spPr>
        <p:txBody>
          <a:bodyPr rtlCol="0"/>
          <a:lstStyle/>
          <a:p>
            <a:pPr rtl="0"/>
            <a:r>
              <a:rPr lang="pt-BR" dirty="0" smtClean="0"/>
              <a:t>MENOR INFRATOR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1418602" y="1828800"/>
            <a:ext cx="81270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Como funciona o procedimento</a:t>
            </a:r>
            <a:r>
              <a:rPr lang="pt-BR" b="1" dirty="0" smtClean="0"/>
              <a:t>?</a:t>
            </a:r>
          </a:p>
          <a:p>
            <a:endParaRPr lang="pt-BR" dirty="0"/>
          </a:p>
          <a:p>
            <a:pPr marL="444500" indent="-444500" algn="just">
              <a:tabLst>
                <a:tab pos="358775" algn="l"/>
              </a:tabLst>
            </a:pPr>
            <a:r>
              <a:rPr lang="pt-BR" dirty="0" smtClean="0"/>
              <a:t>4.</a:t>
            </a:r>
            <a:r>
              <a:rPr lang="pt-BR" dirty="0"/>
              <a:t> </a:t>
            </a:r>
            <a:r>
              <a:rPr lang="pt-BR" dirty="0" smtClean="0"/>
              <a:t> </a:t>
            </a:r>
            <a:r>
              <a:rPr lang="pt-BR" b="1" dirty="0" smtClean="0"/>
              <a:t>Comparecendo </a:t>
            </a:r>
            <a:r>
              <a:rPr lang="pt-BR" b="1" dirty="0"/>
              <a:t>os pais ou responsáveis pelo menor e não sendo caso de internação provisória (semelhante à prisão), o adolescente é liberado,</a:t>
            </a:r>
            <a:r>
              <a:rPr lang="pt-BR" dirty="0"/>
              <a:t> mediante assinatura do termo de compromisso de apresentação ao Ministério Público</a:t>
            </a:r>
            <a:r>
              <a:rPr lang="pt-BR" dirty="0" smtClean="0"/>
              <a:t>.</a:t>
            </a:r>
          </a:p>
          <a:p>
            <a:pPr algn="just"/>
            <a:endParaRPr lang="pt-BR" dirty="0"/>
          </a:p>
          <a:p>
            <a:pPr marL="444500" indent="-444500" algn="just"/>
            <a:r>
              <a:rPr lang="pt-BR" dirty="0" smtClean="0"/>
              <a:t>5. Caso </a:t>
            </a:r>
            <a:r>
              <a:rPr lang="pt-BR" dirty="0"/>
              <a:t>seja necessária a internação provisória, o adolescente é IMEDIATAMENTE encaminhado ao Ministério Público, com cópia do auto de apreensão.</a:t>
            </a:r>
          </a:p>
          <a:p>
            <a:pPr marL="444500" indent="-444500" algn="just"/>
            <a:r>
              <a:rPr lang="pt-BR" dirty="0" smtClean="0"/>
              <a:t>6. </a:t>
            </a:r>
            <a:r>
              <a:rPr lang="pt-BR" dirty="0"/>
              <a:t>S</a:t>
            </a:r>
            <a:r>
              <a:rPr lang="pt-BR" dirty="0" smtClean="0"/>
              <a:t>e </a:t>
            </a:r>
            <a:r>
              <a:rPr lang="pt-BR" dirty="0"/>
              <a:t>não for possível a apresentação imediata, o adolescente é encaminhado para instituição apropriada para a internação e será apresentado em até 24 horas ao Ministério Público.</a:t>
            </a:r>
          </a:p>
          <a:p>
            <a:pPr marL="444500" indent="-444500" algn="just"/>
            <a:endParaRPr lang="pt-BR" dirty="0"/>
          </a:p>
        </p:txBody>
      </p:sp>
      <p:pic>
        <p:nvPicPr>
          <p:cNvPr id="5" name="Picture 2" descr="O Estatuto da Criança e do Adolescente (ECA) e a Garantia de Direitos  Educacionais – portal do ge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291"/>
            <a:ext cx="2567714" cy="153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101" y="149967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7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8BDF258-FBDF-4B27-9629-7EDE5A44E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639" y="660162"/>
            <a:ext cx="9601200" cy="720213"/>
          </a:xfrm>
        </p:spPr>
        <p:txBody>
          <a:bodyPr rtlCol="0"/>
          <a:lstStyle/>
          <a:p>
            <a:pPr rtl="0"/>
            <a:r>
              <a:rPr lang="pt-BR" dirty="0" smtClean="0"/>
              <a:t>MENOR INFRATOR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1392964" y="1632247"/>
            <a:ext cx="81270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Como funciona o procedimento</a:t>
            </a:r>
            <a:r>
              <a:rPr lang="pt-BR" b="1" dirty="0" smtClean="0"/>
              <a:t>?</a:t>
            </a:r>
          </a:p>
          <a:p>
            <a:endParaRPr lang="pt-BR" dirty="0"/>
          </a:p>
          <a:p>
            <a:pPr marL="358775" indent="-358775" algn="just"/>
            <a:r>
              <a:rPr lang="pt-BR" b="1" dirty="0" smtClean="0"/>
              <a:t>7. </a:t>
            </a:r>
            <a:r>
              <a:rPr lang="pt-BR" dirty="0" smtClean="0"/>
              <a:t>Importante </a:t>
            </a:r>
            <a:r>
              <a:rPr lang="pt-BR" dirty="0"/>
              <a:t>salientar que adolescente </a:t>
            </a:r>
            <a:r>
              <a:rPr lang="pt-BR" b="1" dirty="0"/>
              <a:t>não pode ser transportado em </a:t>
            </a:r>
            <a:r>
              <a:rPr lang="pt-BR" b="1" dirty="0" smtClean="0"/>
              <a:t> camburão</a:t>
            </a:r>
            <a:r>
              <a:rPr lang="pt-BR" dirty="0" smtClean="0"/>
              <a:t> </a:t>
            </a:r>
            <a:r>
              <a:rPr lang="pt-BR" dirty="0"/>
              <a:t>e não pode ficar segregado juntamente com adultos.</a:t>
            </a:r>
          </a:p>
          <a:p>
            <a:pPr marL="358775" indent="-358775" algn="just"/>
            <a:r>
              <a:rPr lang="pt-BR" dirty="0" smtClean="0"/>
              <a:t>8.  Assim </a:t>
            </a:r>
            <a:r>
              <a:rPr lang="pt-BR" dirty="0"/>
              <a:t>que encaminhado ao Ministério Público, o Promotor de Justiça fará </a:t>
            </a:r>
            <a:r>
              <a:rPr lang="pt-BR" dirty="0" smtClean="0"/>
              <a:t> a </a:t>
            </a:r>
            <a:r>
              <a:rPr lang="pt-BR" dirty="0"/>
              <a:t>oitiva informal, sempre acompanhado dos pais ou responsáveis.</a:t>
            </a:r>
          </a:p>
          <a:p>
            <a:pPr marL="358775" indent="-358775" algn="just"/>
            <a:r>
              <a:rPr lang="pt-BR" dirty="0" smtClean="0"/>
              <a:t>9. Após </a:t>
            </a:r>
            <a:r>
              <a:rPr lang="pt-BR" dirty="0"/>
              <a:t>a oitiva informal, o Ministério Público poderá arquivar o caso, representar pela aplicação de medidas socioeducativas ou conceder a remissão (traduzida em uma forma de perdão e exclusão do processo, com ou sem medida socioeducativa).</a:t>
            </a:r>
          </a:p>
          <a:p>
            <a:pPr marL="444500" indent="-444500" algn="just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164" y="4617843"/>
            <a:ext cx="7887769" cy="2137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O Estatuto da Criança e do Adolescente (ECA) e a Garantia de Direitos  Educacionais – portal do ges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291"/>
            <a:ext cx="2567714" cy="153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101" y="149967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7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8BDF258-FBDF-4B27-9629-7EDE5A44E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639" y="660162"/>
            <a:ext cx="9601200" cy="720213"/>
          </a:xfrm>
        </p:spPr>
        <p:txBody>
          <a:bodyPr rtlCol="0"/>
          <a:lstStyle/>
          <a:p>
            <a:pPr rtl="0"/>
            <a:r>
              <a:rPr lang="pt-BR" dirty="0" smtClean="0"/>
              <a:t>MENOR INFRATOR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1418602" y="1828800"/>
            <a:ext cx="86996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Como funciona o procedimento</a:t>
            </a:r>
            <a:r>
              <a:rPr lang="pt-BR" b="1" dirty="0" smtClean="0"/>
              <a:t>?</a:t>
            </a:r>
          </a:p>
          <a:p>
            <a:endParaRPr lang="pt-BR" dirty="0"/>
          </a:p>
          <a:p>
            <a:pPr marL="444500" indent="-444500" algn="just"/>
            <a:r>
              <a:rPr lang="pt-BR" b="1" dirty="0" smtClean="0"/>
              <a:t>10. </a:t>
            </a:r>
            <a:r>
              <a:rPr lang="pt-BR" dirty="0" smtClean="0"/>
              <a:t>Em </a:t>
            </a:r>
            <a:r>
              <a:rPr lang="pt-BR" dirty="0"/>
              <a:t>caso de representação pela aplicação de medida socioeducativa, o magistrado da Vara da Infância e Juventude marcará </a:t>
            </a:r>
            <a:r>
              <a:rPr lang="pt-BR" b="1" dirty="0"/>
              <a:t>audiência de apresentação</a:t>
            </a:r>
            <a:r>
              <a:rPr lang="pt-BR" dirty="0"/>
              <a:t> (sendo obrigatório o acompanhamento por advogado) bem como a</a:t>
            </a:r>
            <a:r>
              <a:rPr lang="pt-BR" b="1" dirty="0"/>
              <a:t> audiência de continuação</a:t>
            </a:r>
            <a:r>
              <a:rPr lang="pt-BR" dirty="0"/>
              <a:t> (audiência de instrução e julgamento), onde serão ouvidas as testemunhas.</a:t>
            </a:r>
          </a:p>
          <a:p>
            <a:pPr marL="444500" indent="-444500" algn="just"/>
            <a:r>
              <a:rPr lang="pt-BR" dirty="0" smtClean="0"/>
              <a:t>11. </a:t>
            </a:r>
            <a:r>
              <a:rPr lang="pt-BR" dirty="0"/>
              <a:t>Após a audiência e a apresentação da defesa pelo advogado, o juiz acolhe ou não o pedido de medida socioeducativa.</a:t>
            </a:r>
          </a:p>
          <a:p>
            <a:pPr algn="just"/>
            <a:r>
              <a:rPr lang="pt-BR" dirty="0" smtClean="0"/>
              <a:t>12.  O Adolescente </a:t>
            </a:r>
            <a:r>
              <a:rPr lang="pt-BR" dirty="0"/>
              <a:t>não é absolvido ou condenado.</a:t>
            </a:r>
          </a:p>
          <a:p>
            <a:pPr marL="444500" indent="-444500" algn="just"/>
            <a:r>
              <a:rPr lang="pt-BR" dirty="0" smtClean="0"/>
              <a:t>13. Ao </a:t>
            </a:r>
            <a:r>
              <a:rPr lang="pt-BR" dirty="0"/>
              <a:t>adolescente, é garantido a observância de todos os direitos e princípios processuais.</a:t>
            </a:r>
          </a:p>
          <a:p>
            <a:pPr marL="444500" indent="-444500" algn="just"/>
            <a:endParaRPr lang="pt-BR" dirty="0"/>
          </a:p>
        </p:txBody>
      </p:sp>
      <p:pic>
        <p:nvPicPr>
          <p:cNvPr id="5" name="Picture 2" descr="O Estatuto da Criança e do Adolescente (ECA) e a Garantia de Direitos  Educacionais – portal do ge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291"/>
            <a:ext cx="2567714" cy="153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101" y="149967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15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185" y="2105914"/>
            <a:ext cx="4797796" cy="3279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ixaDeTexto 6"/>
          <p:cNvSpPr txBox="1"/>
          <p:nvPr/>
        </p:nvSpPr>
        <p:spPr>
          <a:xfrm>
            <a:off x="1281870" y="1068224"/>
            <a:ext cx="454636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Para a  </a:t>
            </a:r>
            <a:r>
              <a:rPr lang="pt-BR" dirty="0"/>
              <a:t>condução de menores em viatura policial deverá ser preenchida certos </a:t>
            </a:r>
            <a:r>
              <a:rPr lang="pt-BR" dirty="0" smtClean="0"/>
              <a:t>requisitos:</a:t>
            </a:r>
          </a:p>
          <a:p>
            <a:pPr algn="just"/>
            <a:endParaRPr lang="pt-BR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/>
              <a:t>Os adolescentes apreendidos pela policia, devem ser conduzidos sentados no banco de trás com o acompanhamento do responsável legal. </a:t>
            </a:r>
            <a:endParaRPr lang="pt-BR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 smtClean="0"/>
              <a:t>Na </a:t>
            </a:r>
            <a:r>
              <a:rPr lang="pt-BR" dirty="0"/>
              <a:t>impossibilidade da presença deste, se faz necessário a presença do conselheiro tutelar para serem observados e respeitados os direitos do jovem infrator. </a:t>
            </a:r>
            <a:endParaRPr lang="pt-BR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 smtClean="0"/>
              <a:t>Somente </a:t>
            </a:r>
            <a:r>
              <a:rPr lang="pt-BR" dirty="0"/>
              <a:t>poderão fazer </a:t>
            </a:r>
            <a:r>
              <a:rPr lang="pt-BR" dirty="0" err="1"/>
              <a:t>translados</a:t>
            </a:r>
            <a:r>
              <a:rPr lang="pt-BR" dirty="0"/>
              <a:t> em veículo estatal com a presença de uma destas pessoas pelo simples fato de ter seus direitos fundamentais preservados na condição de fora da lei.</a:t>
            </a:r>
          </a:p>
          <a:p>
            <a:endParaRPr lang="pt-BR" dirty="0"/>
          </a:p>
        </p:txBody>
      </p:sp>
      <p:pic>
        <p:nvPicPr>
          <p:cNvPr id="9" name="Picture 2" descr="O Estatuto da Criança e do Adolescente (ECA) e a Garantia de Direitos  Educacionais – portal do ges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3510"/>
            <a:ext cx="1605471" cy="96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101" y="149967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38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281870" y="1068224"/>
            <a:ext cx="454636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/>
              <a:t>É vedada a condução de menores em veículo oficial, no espaço reservado a presos, considerando os princípios estabelecidos pelo </a:t>
            </a:r>
            <a:r>
              <a:rPr lang="pt-BR" dirty="0">
                <a:hlinkClick r:id="rId3" tooltip="Lei nº 8.069, de 13 de julho de 1990."/>
              </a:rPr>
              <a:t>Estatuto da Criança e do Adolescente</a:t>
            </a:r>
            <a:r>
              <a:rPr lang="pt-BR" dirty="0"/>
              <a:t> com o intuito de preservar o adolescente infrator de situação vexaminosa em toda sua integridade física e moral</a:t>
            </a:r>
            <a:r>
              <a:rPr lang="pt-BR" dirty="0" smtClean="0"/>
              <a:t>.</a:t>
            </a:r>
          </a:p>
          <a:p>
            <a:pPr algn="just"/>
            <a:endParaRPr lang="pt-BR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/>
              <a:t>A conduta policial na apreensão e condução do menor é muito polêmica, discutida perante a sociedade por alguns considerarem abusivas, mas há de se observar a falta de instrução e aparelhamento estatal para permitir em muitas das vezes a forma correta de tratar estes casos além da omissão dos demais órgãos diante destes indivíduos.</a:t>
            </a:r>
          </a:p>
          <a:p>
            <a:pPr algn="just"/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419" y="2153540"/>
            <a:ext cx="5063204" cy="350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O Estatuto da Criança e do Adolescente (ECA) e a Garantia de Direitos  Educacionais – portal do ges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3510"/>
            <a:ext cx="1605471" cy="96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5101" y="149967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58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204957" y="1085315"/>
            <a:ext cx="46318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/>
              <a:t>É comum na prática policial o atendimento a ocorrências envolvendo crianças e adolescentes em circunstâncias diversas. Ora a prática de ato infracional é realizada pelo próprio adolescente, ora em coautoria com maiores de idade. </a:t>
            </a:r>
            <a:endParaRPr lang="pt-BR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 smtClean="0"/>
              <a:t>O </a:t>
            </a:r>
            <a:r>
              <a:rPr lang="pt-BR" dirty="0"/>
              <a:t>Policial, em especial tem que preservar os direitos fundamentais destes indivíduos desde sua apreensão e na forma de conduzir o adolescente em conflito com a lei de forma que não sejam transgredidos os direitos fundamentais previstos na CF 1988 e na Lei </a:t>
            </a:r>
            <a:r>
              <a:rPr lang="pt-BR" dirty="0">
                <a:hlinkClick r:id="rId3" tooltip="Lei nº 8.069, de 13 de julho de 1990."/>
              </a:rPr>
              <a:t>8069</a:t>
            </a:r>
            <a:r>
              <a:rPr lang="pt-BR" dirty="0"/>
              <a:t>/90.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419" y="1845892"/>
            <a:ext cx="4993592" cy="3802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O Estatuto da Criança e do Adolescente (ECA) e a Garantia de Direitos  Educacionais – portal do ges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3510"/>
            <a:ext cx="1605471" cy="96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5101" y="149967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4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204957" y="1085315"/>
            <a:ext cx="463182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/>
              <a:t>O menor apreendido com indício de autoria e materialidade do fato criminoso, ou seja, no flagrante do cometimento de ato infracional, será conduzido pela polícia seja esta militar ou judiciária à delegacia especializada (DPCA) caso haja esta na região. </a:t>
            </a:r>
            <a:endParaRPr lang="pt-BR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 smtClean="0"/>
              <a:t>Na </a:t>
            </a:r>
            <a:r>
              <a:rPr lang="pt-BR" dirty="0"/>
              <a:t>ausência desta, aquele será conduzido à delegacia municipal ou regional para a devida apresentação a autoridade policial representado pela figura do delegado de polícia conforme art. </a:t>
            </a:r>
            <a:r>
              <a:rPr lang="pt-BR" dirty="0">
                <a:hlinkClick r:id="rId3" tooltip="Artigo 172 da Lei nº 8.069 de 13 de Julho de 1990"/>
              </a:rPr>
              <a:t>172</a:t>
            </a:r>
            <a:r>
              <a:rPr lang="pt-BR" dirty="0"/>
              <a:t> do </a:t>
            </a:r>
            <a:r>
              <a:rPr lang="pt-BR" dirty="0">
                <a:hlinkClick r:id="rId4" tooltip="Lei nº 8.069, de 13 de julho de 1990."/>
              </a:rPr>
              <a:t>ECA</a:t>
            </a:r>
            <a:r>
              <a:rPr lang="pt-BR" dirty="0"/>
              <a:t>: “O adolescente apreendido em flagrante de ato infracional será, desde logo, encaminhado à autoridade policial competente”(BRASIL, Lei 12.090/90).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r="2710"/>
          <a:stretch/>
        </p:blipFill>
        <p:spPr>
          <a:xfrm>
            <a:off x="5973510" y="2238997"/>
            <a:ext cx="5056433" cy="3469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O Estatuto da Criança e do Adolescente (ECA) e a Garantia de Direitos  Educacionais – portal do ges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3510"/>
            <a:ext cx="1605471" cy="96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5101" y="149967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19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110953" y="1025494"/>
            <a:ext cx="46318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/>
              <a:t>A conduta policial é valorosa perante a legislação constitucional pátria e infraconstitucional respectivamente com o intuito de coibir coercitivamente crimes a todos os indivíduos residentes no </a:t>
            </a:r>
            <a:r>
              <a:rPr lang="pt-BR" dirty="0" smtClean="0"/>
              <a:t>Brasil.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 smtClean="0"/>
              <a:t>No </a:t>
            </a:r>
            <a:r>
              <a:rPr lang="pt-BR" dirty="0"/>
              <a:t>entanto, a criança e o adolescente devido ao seu processo de desenvolvimento social e psíquico, são amparados por legislação específica possuindo um tratamento diferenciado pelo legislador, conforme a </a:t>
            </a:r>
            <a:r>
              <a:rPr lang="pt-BR" dirty="0">
                <a:hlinkClick r:id="rId3" tooltip="CONSTITUIÇÃO DA REPÚBLICA FEDERATIVA DO BRASIL DE 1988"/>
              </a:rPr>
              <a:t>Constituição Federal</a:t>
            </a:r>
            <a:r>
              <a:rPr lang="pt-BR" dirty="0"/>
              <a:t> em seus artigos </a:t>
            </a:r>
            <a:r>
              <a:rPr lang="pt-BR" dirty="0">
                <a:hlinkClick r:id="rId4" tooltip="Artigo 227 da Constituição Federal de 1988"/>
              </a:rPr>
              <a:t>227</a:t>
            </a:r>
            <a:r>
              <a:rPr lang="pt-BR" dirty="0"/>
              <a:t> e </a:t>
            </a:r>
            <a:r>
              <a:rPr lang="pt-BR" dirty="0">
                <a:hlinkClick r:id="rId5" tooltip="Artigo 228 da Constituição Federal de 1988"/>
              </a:rPr>
              <a:t>228</a:t>
            </a:r>
            <a:r>
              <a:rPr lang="pt-BR" dirty="0"/>
              <a:t> e o </a:t>
            </a:r>
            <a:r>
              <a:rPr lang="pt-BR" dirty="0">
                <a:hlinkClick r:id="rId6" tooltip="Lei nº 8.069, de 13 de julho de 1990."/>
              </a:rPr>
              <a:t>Estatuto da Criança e do Adolescente</a:t>
            </a:r>
            <a:r>
              <a:rPr lang="pt-BR" dirty="0"/>
              <a:t> nos seus artigos </a:t>
            </a:r>
            <a:r>
              <a:rPr lang="pt-BR" dirty="0">
                <a:hlinkClick r:id="rId7" tooltip="Artigo 103 da Lei nº 8.069 de 13 de Julho de 1990"/>
              </a:rPr>
              <a:t>103</a:t>
            </a:r>
            <a:r>
              <a:rPr lang="pt-BR" dirty="0"/>
              <a:t>, </a:t>
            </a:r>
            <a:r>
              <a:rPr lang="pt-BR" dirty="0">
                <a:hlinkClick r:id="rId8" tooltip="Artigo 104 da Lei nº 8.069 de 13 de Julho de 1990"/>
              </a:rPr>
              <a:t>104</a:t>
            </a:r>
            <a:r>
              <a:rPr lang="pt-BR" dirty="0"/>
              <a:t> e </a:t>
            </a:r>
            <a:r>
              <a:rPr lang="pt-BR" dirty="0">
                <a:hlinkClick r:id="rId9" tooltip="Artigo 105 da Lei nº 8.069 de 13 de Julho de 1990"/>
              </a:rPr>
              <a:t>105</a:t>
            </a:r>
            <a:r>
              <a:rPr lang="pt-BR" dirty="0"/>
              <a:t>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9329" y="2144993"/>
            <a:ext cx="5223617" cy="3482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O Estatuto da Criança e do Adolescente (ECA) e a Garantia de Direitos  Educacionais – portal do gesto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3510"/>
            <a:ext cx="1605471" cy="96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5101" y="149967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13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316052" y="1521150"/>
            <a:ext cx="82125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/>
              <a:t>O agente de segurança pública deve considerar tratamento diferenciado ao menor no cometimento de ação delituosa, a sua apreensão, a condução, a apresentação à autoridade policial, seu recolhimento e a apresentação ao juízo competente</a:t>
            </a:r>
            <a:r>
              <a:rPr lang="pt-BR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 smtClean="0"/>
              <a:t>A </a:t>
            </a:r>
            <a:r>
              <a:rPr lang="pt-BR" dirty="0"/>
              <a:t>legislação pertinente foi criada com o intuito de proteger os seres que estão ainda em profundo desenvolvimento psíquico e intelectual, motivo pelo qual há a necessidade de separar crianças e adolescentes de adultos criminosos a fim de proteger esses de uma má formação </a:t>
            </a:r>
            <a:r>
              <a:rPr lang="pt-BR" dirty="0" smtClean="0"/>
              <a:t>social.</a:t>
            </a:r>
          </a:p>
          <a:p>
            <a:pPr algn="just"/>
            <a:endParaRPr lang="pt-BR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/>
              <a:t>O </a:t>
            </a:r>
            <a:r>
              <a:rPr lang="pt-BR" dirty="0">
                <a:hlinkClick r:id="rId3" tooltip="Lei nº 8.069, de 13 de julho de 1990."/>
              </a:rPr>
              <a:t>estatuto da criança e do adolescente</a:t>
            </a:r>
            <a:r>
              <a:rPr lang="pt-BR" dirty="0"/>
              <a:t> prevê que todo o tratamento a indivíduos autores de atos infracionais, ou seja, atos criminosos cometidos por menores devem ocorrer de forma diferenciada conforme lei.</a:t>
            </a:r>
          </a:p>
        </p:txBody>
      </p:sp>
      <p:pic>
        <p:nvPicPr>
          <p:cNvPr id="4" name="Picture 2" descr="O Estatuto da Criança e do Adolescente (ECA) e a Garantia de Direitos  Educacionais – portal do ges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3510"/>
            <a:ext cx="1605471" cy="96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101" y="149967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88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8BDF258-FBDF-4B27-9629-7EDE5A44E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630"/>
            <a:ext cx="9601200" cy="612383"/>
          </a:xfrm>
        </p:spPr>
        <p:txBody>
          <a:bodyPr rtlCol="0"/>
          <a:lstStyle/>
          <a:p>
            <a:pPr rtl="0"/>
            <a:r>
              <a:rPr lang="pt-BR" dirty="0" smtClean="0"/>
              <a:t>MENOR INIMPUTÁVEL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276B044-A495-4FDE-B341-D8F787F3B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1845892"/>
            <a:ext cx="4516452" cy="3469592"/>
          </a:xfrm>
        </p:spPr>
        <p:txBody>
          <a:bodyPr rtlCol="0"/>
          <a:lstStyle/>
          <a:p>
            <a:pPr rtl="0"/>
            <a:endParaRPr lang="pt-BR" dirty="0"/>
          </a:p>
          <a:p>
            <a:pPr algn="just"/>
            <a:r>
              <a:rPr lang="pt-BR" dirty="0"/>
              <a:t>Atualmente, o nosso </a:t>
            </a:r>
            <a:r>
              <a:rPr lang="pt-BR" dirty="0">
                <a:hlinkClick r:id="rId3" tooltip="Decreto-lei no 2.848, de 7 de dezembro de 1940."/>
              </a:rPr>
              <a:t>Código Penal</a:t>
            </a:r>
            <a:r>
              <a:rPr lang="pt-BR" dirty="0"/>
              <a:t> determina que menores de 18 anos são</a:t>
            </a:r>
            <a:r>
              <a:rPr lang="pt-BR" b="1" dirty="0"/>
              <a:t> inimputáveis</a:t>
            </a:r>
            <a:r>
              <a:rPr lang="pt-BR" dirty="0"/>
              <a:t>, ou seja, não são capazes de compreender a ilicitude do fato e agir conforme esse entendimento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243" y="1685658"/>
            <a:ext cx="5653755" cy="3790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101" y="149967"/>
            <a:ext cx="2202629" cy="792022"/>
          </a:xfrm>
          <a:prstGeom prst="rect">
            <a:avLst/>
          </a:prstGeom>
        </p:spPr>
      </p:pic>
      <p:pic>
        <p:nvPicPr>
          <p:cNvPr id="6" name="Picture 2" descr="O Estatuto da Criança e do Adolescente (ECA) e a Garantia de Direitos  Educacionais – portal do ges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3" y="5388746"/>
            <a:ext cx="2567714" cy="153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535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16" y="232027"/>
            <a:ext cx="10096856" cy="541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O Estatuto da Criança e do Adolescente (ECA) e a Garantia de Direitos  Educacionais – portal do ges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6598"/>
            <a:ext cx="1605471" cy="96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801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BCAE2CE-F5D8-4BB6-A52B-9737F0CA1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8755" y="1763031"/>
            <a:ext cx="3695255" cy="3156372"/>
          </a:xfrm>
        </p:spPr>
        <p:txBody>
          <a:bodyPr rtlCol="0">
            <a:normAutofit fontScale="70000" lnSpcReduction="20000"/>
          </a:bodyPr>
          <a:lstStyle/>
          <a:p>
            <a:pPr algn="just"/>
            <a:r>
              <a:rPr lang="pt-BR" sz="3300" dirty="0" smtClean="0"/>
              <a:t>Os </a:t>
            </a:r>
            <a:r>
              <a:rPr lang="pt-BR" sz="3300" dirty="0"/>
              <a:t>menores de idade cometem </a:t>
            </a:r>
            <a:r>
              <a:rPr lang="pt-BR" sz="3300" b="1" dirty="0"/>
              <a:t>ato infracional, sujeitos à procedimento próprio, regulamentado pelos artigos </a:t>
            </a:r>
            <a:r>
              <a:rPr lang="pt-BR" sz="3300" dirty="0">
                <a:hlinkClick r:id="rId3" tooltip="Artigo 171 da Lei nº 8.069 de 13 de Julho de 1990"/>
              </a:rPr>
              <a:t>171</a:t>
            </a:r>
            <a:r>
              <a:rPr lang="pt-BR" sz="3300" dirty="0"/>
              <a:t> a </a:t>
            </a:r>
            <a:r>
              <a:rPr lang="pt-BR" sz="3300" dirty="0">
                <a:hlinkClick r:id="rId4" tooltip="Artigo 190 da Lei nº 8.069 de 13 de Julho de 1990"/>
              </a:rPr>
              <a:t>190</a:t>
            </a:r>
            <a:r>
              <a:rPr lang="pt-BR" sz="3300" dirty="0"/>
              <a:t> </a:t>
            </a:r>
            <a:endParaRPr lang="pt-BR" sz="3300" dirty="0" smtClean="0"/>
          </a:p>
          <a:p>
            <a:pPr algn="just"/>
            <a:r>
              <a:rPr lang="pt-BR" sz="3300" dirty="0" smtClean="0"/>
              <a:t>do</a:t>
            </a:r>
            <a:r>
              <a:rPr lang="pt-BR" sz="3300" dirty="0"/>
              <a:t> </a:t>
            </a:r>
            <a:r>
              <a:rPr lang="pt-BR" sz="3300" dirty="0" smtClean="0">
                <a:hlinkClick r:id="rId5" tooltip="Lei nº 8.069, de 13 de julho de 1990."/>
              </a:rPr>
              <a:t>ECA</a:t>
            </a:r>
            <a:r>
              <a:rPr lang="pt-BR" sz="3300" dirty="0" smtClean="0"/>
              <a:t> - </a:t>
            </a:r>
            <a:r>
              <a:rPr lang="pt-BR" sz="3300" dirty="0"/>
              <a:t> </a:t>
            </a:r>
            <a:r>
              <a:rPr lang="pt-BR" sz="3300" dirty="0" smtClean="0">
                <a:hlinkClick r:id="rId5" tooltip="Lei nº 8.069, de 13 de julho de 1990."/>
              </a:rPr>
              <a:t>Estatuto </a:t>
            </a:r>
            <a:r>
              <a:rPr lang="pt-BR" sz="3300" dirty="0">
                <a:hlinkClick r:id="rId5" tooltip="Lei nº 8.069, de 13 de julho de 1990."/>
              </a:rPr>
              <a:t>da Criança e do </a:t>
            </a:r>
            <a:r>
              <a:rPr lang="pt-BR" sz="3300" dirty="0" smtClean="0">
                <a:hlinkClick r:id="rId5" tooltip="Lei nº 8.069, de 13 de julho de 1990."/>
              </a:rPr>
              <a:t>Adolescente</a:t>
            </a:r>
            <a:r>
              <a:rPr lang="pt-BR" sz="3300" dirty="0" smtClean="0"/>
              <a:t> - e </a:t>
            </a:r>
            <a:r>
              <a:rPr lang="pt-BR" sz="3300" dirty="0"/>
              <a:t>pautados na celeridade</a:t>
            </a:r>
            <a:r>
              <a:rPr lang="pt-BR" dirty="0"/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5106" y="1569452"/>
            <a:ext cx="6007693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O Estatuto da Criança e do Adolescente (ECA) e a Garantia de Direitos  Educacionais – portal do ges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0379"/>
            <a:ext cx="2567714" cy="153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5101" y="149967"/>
            <a:ext cx="2202629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4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348" y="1076770"/>
            <a:ext cx="6848029" cy="4495088"/>
          </a:xfrm>
          <a:prstGeom prst="rect">
            <a:avLst/>
          </a:prstGeom>
        </p:spPr>
      </p:pic>
      <p:pic>
        <p:nvPicPr>
          <p:cNvPr id="8" name="Picture 2" descr="O Estatuto da Criança e do Adolescente (ECA) e a Garantia de Direitos  Educacionais – portal do ges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0379"/>
            <a:ext cx="2567714" cy="153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101" y="149967"/>
            <a:ext cx="2202629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5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BCAE2CE-F5D8-4BB6-A52B-9737F0CA1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0149" y="1748914"/>
            <a:ext cx="3867508" cy="3156372"/>
          </a:xfrm>
        </p:spPr>
        <p:txBody>
          <a:bodyPr rtlCol="0">
            <a:normAutofit fontScale="85000" lnSpcReduction="10000"/>
          </a:bodyPr>
          <a:lstStyle/>
          <a:p>
            <a:pPr algn="just"/>
            <a:r>
              <a:rPr lang="pt-BR" sz="2400" dirty="0"/>
              <a:t>Diferentemente do que acontece no processo criminal, o procedimento para apuração do ato infracional não tem a finalidade de aplicação da uma pena privativa de liberdade ou restritiva de direito, mas à aplicação de uma</a:t>
            </a:r>
            <a:r>
              <a:rPr lang="pt-BR" sz="2400" b="1" dirty="0"/>
              <a:t> medida socioeducativa.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962" y="1576832"/>
            <a:ext cx="5734050" cy="4029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7405" y="6110242"/>
            <a:ext cx="721985" cy="721985"/>
          </a:xfrm>
          <a:prstGeom prst="rect">
            <a:avLst/>
          </a:prstGeom>
        </p:spPr>
      </p:pic>
      <p:pic>
        <p:nvPicPr>
          <p:cNvPr id="6" name="Picture 2" descr="O Estatuto da Criança e do Adolescente (ECA) e a Garantia de Direitos  Educacionais – portal do ges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0379"/>
            <a:ext cx="2567714" cy="153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5101" y="149967"/>
            <a:ext cx="2202629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0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BCAE2CE-F5D8-4BB6-A52B-9737F0CA1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9870" y="1595088"/>
            <a:ext cx="8822732" cy="3070915"/>
          </a:xfrm>
        </p:spPr>
        <p:txBody>
          <a:bodyPr rtlCol="0">
            <a:normAutofit/>
          </a:bodyPr>
          <a:lstStyle/>
          <a:p>
            <a:pPr algn="just"/>
            <a:r>
              <a:rPr lang="pt-BR" sz="2400" dirty="0"/>
              <a:t>As medidas socioeducativas são usadas como forma de neutralizar os fatores que influenciaram o menor à prática do ato infracional, como, por exemplo, orientação, apoio e acompanhamento temporário, matrícula e frequência obrigatórias em estabelecimento oficial de ensino fundamental, colocação em família substituta e outras medidas previstas no artigo </a:t>
            </a:r>
            <a:r>
              <a:rPr lang="pt-BR" sz="2400" dirty="0">
                <a:hlinkClick r:id="rId3" tooltip="Artigo 100 da Lei nº 8.069 de 13 de Julho de 1990"/>
              </a:rPr>
              <a:t>100</a:t>
            </a:r>
            <a:r>
              <a:rPr lang="pt-BR" sz="2400" dirty="0"/>
              <a:t> do </a:t>
            </a:r>
            <a:r>
              <a:rPr lang="pt-BR" sz="2400" dirty="0">
                <a:hlinkClick r:id="rId4" tooltip="Lei nº 8.069, de 13 de julho de 1990."/>
              </a:rPr>
              <a:t>ECA</a:t>
            </a:r>
            <a:r>
              <a:rPr lang="pt-BR" sz="2400" dirty="0"/>
              <a:t>.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3306" y="6067514"/>
            <a:ext cx="718694" cy="718694"/>
          </a:xfrm>
          <a:prstGeom prst="rect">
            <a:avLst/>
          </a:prstGeom>
        </p:spPr>
      </p:pic>
      <p:pic>
        <p:nvPicPr>
          <p:cNvPr id="7" name="Picture 2" descr="O Estatuto da Criança e do Adolescente (ECA) e a Garantia de Direitos  Educacionais – portal do ges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0379"/>
            <a:ext cx="2567714" cy="153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5101" y="149967"/>
            <a:ext cx="2202629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02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9055"/>
          <a:stretch/>
        </p:blipFill>
        <p:spPr>
          <a:xfrm>
            <a:off x="1299493" y="1179320"/>
            <a:ext cx="9593014" cy="3743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7002" y="6078909"/>
            <a:ext cx="714998" cy="714998"/>
          </a:xfrm>
          <a:prstGeom prst="rect">
            <a:avLst/>
          </a:prstGeom>
        </p:spPr>
      </p:pic>
      <p:pic>
        <p:nvPicPr>
          <p:cNvPr id="8" name="Picture 2" descr="O Estatuto da Criança e do Adolescente (ECA) e a Garantia de Direitos  Educacionais – portal do ges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0379"/>
            <a:ext cx="2567714" cy="153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5101" y="149967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8BDF258-FBDF-4B27-9629-7EDE5A44E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639" y="660162"/>
            <a:ext cx="9601200" cy="720213"/>
          </a:xfrm>
        </p:spPr>
        <p:txBody>
          <a:bodyPr rtlCol="0"/>
          <a:lstStyle/>
          <a:p>
            <a:pPr rtl="0"/>
            <a:r>
              <a:rPr lang="pt-BR" dirty="0" smtClean="0"/>
              <a:t>MENOR INFRATOR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592" y="1560696"/>
            <a:ext cx="8145471" cy="514839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8063" y="5470157"/>
            <a:ext cx="1321036" cy="1321036"/>
          </a:xfrm>
          <a:prstGeom prst="rect">
            <a:avLst/>
          </a:prstGeom>
        </p:spPr>
      </p:pic>
      <p:pic>
        <p:nvPicPr>
          <p:cNvPr id="9" name="Picture 2" descr="O Estatuto da Criança e do Adolescente (ECA) e a Garantia de Direitos  Educacionais – portal do ges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" y="5361864"/>
            <a:ext cx="2567714" cy="153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5101" y="149967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703" y="1068224"/>
            <a:ext cx="8796708" cy="45890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8635" y="6165791"/>
            <a:ext cx="692209" cy="692209"/>
          </a:xfrm>
          <a:prstGeom prst="rect">
            <a:avLst/>
          </a:prstGeom>
        </p:spPr>
      </p:pic>
      <p:pic>
        <p:nvPicPr>
          <p:cNvPr id="7" name="Picture 2" descr="O Estatuto da Criança e do Adolescente (ECA) e a Garantia de Direitos  Educacionais – portal do ges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1140"/>
            <a:ext cx="1748179" cy="104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9773" y="149967"/>
            <a:ext cx="2061713" cy="69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9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tar">
  <a:themeElements>
    <a:clrScheme name="Custom 2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76923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9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307704_TF22874644" id="{CEFE6FBD-0445-44ED-ACB4-873FED6172AE}" vid="{F983ED0C-C459-4943-8C73-F06EEDF6182F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3C31DB6-321D-4487-B0E2-6DD8623328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85ACAB-C996-4B2F-9E78-9D032D37D8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8E1E7B-2E87-4FF3-8F3F-2C35BCD32914}">
  <ds:schemaRefs>
    <ds:schemaRef ds:uri="http://schemas.microsoft.com/office/2006/documentManagement/types"/>
    <ds:schemaRef ds:uri="6dc4bcd6-49db-4c07-9060-8acfc67cef9f"/>
    <ds:schemaRef ds:uri="fb0879af-3eba-417a-a55a-ffe6dcd6ca77"/>
    <ds:schemaRef ds:uri="http://schemas.openxmlformats.org/package/2006/metadata/core-properties"/>
    <ds:schemaRef ds:uri="http://schemas.microsoft.com/office/2006/metadata/properties"/>
    <ds:schemaRef ds:uri="http://schemas.microsoft.com/sharepoint/v3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Cartões colecionáveis</Template>
  <TotalTime>0</TotalTime>
  <Words>661</Words>
  <Application>Microsoft Office PowerPoint</Application>
  <PresentationFormat>Widescreen</PresentationFormat>
  <Paragraphs>77</Paragraphs>
  <Slides>20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6" baseType="lpstr">
      <vt:lpstr>Arial</vt:lpstr>
      <vt:lpstr>Calibri</vt:lpstr>
      <vt:lpstr>Franklin Gothic Book</vt:lpstr>
      <vt:lpstr>Impact</vt:lpstr>
      <vt:lpstr>Wingdings</vt:lpstr>
      <vt:lpstr>Cortar</vt:lpstr>
      <vt:lpstr>Apresentação do PowerPoint</vt:lpstr>
      <vt:lpstr>MENOR INIMPUTÁVEL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MENOR INFRATOR</vt:lpstr>
      <vt:lpstr>Apresentação do PowerPoint</vt:lpstr>
      <vt:lpstr>MENOR INFRATOR</vt:lpstr>
      <vt:lpstr>MENOR INFRATOR</vt:lpstr>
      <vt:lpstr>MENOR INFRATOR</vt:lpstr>
      <vt:lpstr>MENOR INFRATOR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2024-06-05T17:25:44Z</dcterms:created>
  <dcterms:modified xsi:type="dcterms:W3CDTF">2025-02-10T12:53:40Z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