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36" r:id="rId1"/>
  </p:sldMasterIdLst>
  <p:sldIdLst>
    <p:sldId id="256" r:id="rId2"/>
    <p:sldId id="257" r:id="rId3"/>
    <p:sldId id="262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707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498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314230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5493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020796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6720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8/12/2024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4832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982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88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481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8/12/2024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FF9F0C5-380F-41C2-899A-BAC0F0927E1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667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638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802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094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8/12/2024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809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61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493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  <p:sldLayoutId id="2147483849" r:id="rId13"/>
    <p:sldLayoutId id="2147483850" r:id="rId14"/>
    <p:sldLayoutId id="2147483851" r:id="rId15"/>
    <p:sldLayoutId id="214748385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23A9E4AE-C60A-48E6-9D59-98A5EDB9D6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3984"/>
          <a:stretch/>
        </p:blipFill>
        <p:spPr>
          <a:xfrm>
            <a:off x="183247" y="0"/>
            <a:ext cx="2847975" cy="12164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6C6E3E59-CF3E-4228-8E0E-6410E4D8DD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67456" y="163586"/>
            <a:ext cx="2365820" cy="121640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DEC5A90C-A7C0-4FE3-B4D0-944FC07BDBC3}"/>
              </a:ext>
            </a:extLst>
          </p:cNvPr>
          <p:cNvSpPr txBox="1"/>
          <p:nvPr/>
        </p:nvSpPr>
        <p:spPr>
          <a:xfrm>
            <a:off x="4736984" y="186000"/>
            <a:ext cx="38421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L’ITALIANO ALL”UNIVERSITÀ</a:t>
            </a:r>
            <a:endParaRPr lang="pt-BR" b="1" dirty="0"/>
          </a:p>
          <a:p>
            <a:pPr algn="ctr"/>
            <a:r>
              <a:rPr lang="pt-BR" sz="1400" b="1" dirty="0" smtClean="0"/>
              <a:t>Corso </a:t>
            </a:r>
            <a:r>
              <a:rPr lang="pt-BR" sz="1400" b="1" dirty="0" err="1" smtClean="0"/>
              <a:t>di</a:t>
            </a:r>
            <a:r>
              <a:rPr lang="pt-BR" sz="1400" b="1" dirty="0" smtClean="0"/>
              <a:t> </a:t>
            </a:r>
            <a:r>
              <a:rPr lang="pt-BR" sz="1400" b="1" dirty="0" err="1" smtClean="0"/>
              <a:t>Conversazione</a:t>
            </a:r>
            <a:endParaRPr lang="pt-BR" sz="1400" b="1" dirty="0"/>
          </a:p>
        </p:txBody>
      </p:sp>
      <p:pic>
        <p:nvPicPr>
          <p:cNvPr id="11" name="Picture 4" descr="História do emblema da Repubblica Italiana | Minha Saga por Fabio Barbier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1750" y="181761"/>
            <a:ext cx="977231" cy="10987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4" name="Retângulo 3"/>
          <p:cNvSpPr/>
          <p:nvPr/>
        </p:nvSpPr>
        <p:spPr>
          <a:xfrm>
            <a:off x="1240189" y="2398358"/>
            <a:ext cx="93249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807972" y="2114902"/>
            <a:ext cx="10158371" cy="12003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pt-BR" b="1" dirty="0" smtClean="0"/>
              <a:t>IMPERFETTO</a:t>
            </a:r>
          </a:p>
          <a:p>
            <a:r>
              <a:rPr lang="pt-BR" dirty="0"/>
              <a:t> </a:t>
            </a:r>
            <a:r>
              <a:rPr lang="pt-BR" dirty="0" smtClean="0"/>
              <a:t>    </a:t>
            </a:r>
            <a:r>
              <a:rPr lang="pt-BR" dirty="0" err="1" smtClean="0"/>
              <a:t>Andiamo</a:t>
            </a:r>
            <a:r>
              <a:rPr lang="pt-BR" dirty="0" smtClean="0"/>
              <a:t> </a:t>
            </a:r>
            <a:r>
              <a:rPr lang="pt-BR" dirty="0" err="1" smtClean="0"/>
              <a:t>studiare</a:t>
            </a:r>
            <a:r>
              <a:rPr lang="pt-BR" dirty="0" smtClean="0"/>
              <a:t> i </a:t>
            </a:r>
            <a:r>
              <a:rPr lang="pt-BR" dirty="0" err="1" smtClean="0"/>
              <a:t>seguenti</a:t>
            </a:r>
            <a:r>
              <a:rPr lang="pt-BR" dirty="0" smtClean="0"/>
              <a:t> verbi in modo </a:t>
            </a:r>
            <a:r>
              <a:rPr lang="pt-BR" dirty="0" err="1" smtClean="0"/>
              <a:t>imperfetto</a:t>
            </a:r>
            <a:r>
              <a:rPr lang="pt-BR" dirty="0" smtClean="0"/>
              <a:t>:</a:t>
            </a:r>
          </a:p>
          <a:p>
            <a:endParaRPr lang="pt-BR" b="1" dirty="0">
              <a:solidFill>
                <a:srgbClr val="002060"/>
              </a:solidFill>
            </a:endParaRPr>
          </a:p>
          <a:p>
            <a:r>
              <a:rPr lang="pt-BR" b="1" dirty="0" smtClean="0">
                <a:solidFill>
                  <a:srgbClr val="002060"/>
                </a:solidFill>
              </a:rPr>
              <a:t>      FARE – USCIRE – VISITARE – ALZARE – ANDARE – GUARDARE</a:t>
            </a:r>
            <a:endParaRPr lang="pt-BR" b="1" dirty="0">
              <a:solidFill>
                <a:srgbClr val="002060"/>
              </a:solidFill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3277438"/>
              </p:ext>
            </p:extLst>
          </p:nvPr>
        </p:nvGraphicFramePr>
        <p:xfrm>
          <a:off x="244466" y="3791804"/>
          <a:ext cx="1188880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1088"/>
                <a:gridCol w="1796483"/>
                <a:gridCol w="1989275"/>
                <a:gridCol w="1954222"/>
                <a:gridCol w="2103199"/>
                <a:gridCol w="216454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FARE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USCIRE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VISITARE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ALZARE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ANDARE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GUARDARE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io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facevo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io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uscivo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io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visitavo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io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alzavo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io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andavo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io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guardavo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tu </a:t>
                      </a:r>
                      <a:r>
                        <a:rPr lang="pt-BR" sz="1800" dirty="0" err="1" smtClean="0"/>
                        <a:t>facevi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tu </a:t>
                      </a:r>
                      <a:r>
                        <a:rPr lang="pt-BR" sz="1800" dirty="0" err="1" smtClean="0"/>
                        <a:t>uscivi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tu </a:t>
                      </a:r>
                      <a:r>
                        <a:rPr lang="pt-BR" sz="1800" dirty="0" err="1" smtClean="0"/>
                        <a:t>visitavi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tu </a:t>
                      </a:r>
                      <a:r>
                        <a:rPr lang="pt-BR" sz="1800" dirty="0" err="1" smtClean="0"/>
                        <a:t>alzavi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tu </a:t>
                      </a:r>
                      <a:r>
                        <a:rPr lang="pt-BR" sz="1800" dirty="0" err="1" smtClean="0"/>
                        <a:t>andavi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tu </a:t>
                      </a:r>
                      <a:r>
                        <a:rPr lang="pt-BR" sz="1800" dirty="0" err="1" smtClean="0"/>
                        <a:t>guardavi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lui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faceva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lui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usciva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lui</a:t>
                      </a:r>
                      <a:r>
                        <a:rPr lang="pt-BR" sz="1800" dirty="0" smtClean="0"/>
                        <a:t> visitava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lui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alzava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lui</a:t>
                      </a:r>
                      <a:r>
                        <a:rPr lang="pt-BR" sz="1800" dirty="0" smtClean="0"/>
                        <a:t> andava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lui</a:t>
                      </a:r>
                      <a:r>
                        <a:rPr lang="pt-BR" sz="1800" dirty="0" smtClean="0"/>
                        <a:t> guardava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noi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facevamo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noi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uscivamo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noi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visitavamo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noi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alzavamo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noi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andavamo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noi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guardavamo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voi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facevate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voi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uscivate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voi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visitavate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voi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alzavate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voi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andavate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voi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guardavate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loro </a:t>
                      </a:r>
                      <a:r>
                        <a:rPr lang="pt-BR" sz="1800" dirty="0" err="1" smtClean="0"/>
                        <a:t>facevano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loro </a:t>
                      </a:r>
                      <a:r>
                        <a:rPr lang="pt-BR" sz="1800" dirty="0" err="1" smtClean="0"/>
                        <a:t>uscivano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loro </a:t>
                      </a:r>
                      <a:r>
                        <a:rPr lang="pt-BR" sz="1800" dirty="0" err="1" smtClean="0"/>
                        <a:t>visitavano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loro </a:t>
                      </a:r>
                      <a:r>
                        <a:rPr lang="pt-BR" sz="1800" dirty="0" err="1" smtClean="0"/>
                        <a:t>alzavano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loro </a:t>
                      </a:r>
                      <a:r>
                        <a:rPr lang="pt-BR" sz="1800" dirty="0" err="1" smtClean="0"/>
                        <a:t>andavano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loro </a:t>
                      </a:r>
                      <a:r>
                        <a:rPr lang="pt-BR" sz="1800" dirty="0" err="1" smtClean="0"/>
                        <a:t>guardavano</a:t>
                      </a:r>
                      <a:endParaRPr lang="pt-BR" sz="18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" name="Imagem 11"/>
          <p:cNvPicPr>
            <a:picLocks noChangeAspect="1"/>
          </p:cNvPicPr>
          <p:nvPr/>
        </p:nvPicPr>
        <p:blipFill rotWithShape="1">
          <a:blip r:embed="rId5"/>
          <a:srcRect l="6646" t="5299" r="5224" b="44109"/>
          <a:stretch/>
        </p:blipFill>
        <p:spPr>
          <a:xfrm>
            <a:off x="408671" y="2916365"/>
            <a:ext cx="1167288" cy="670101"/>
          </a:xfrm>
          <a:prstGeom prst="rect">
            <a:avLst/>
          </a:prstGeom>
        </p:spPr>
      </p:pic>
      <p:sp>
        <p:nvSpPr>
          <p:cNvPr id="13" name="Retângulo 12"/>
          <p:cNvSpPr/>
          <p:nvPr/>
        </p:nvSpPr>
        <p:spPr>
          <a:xfrm>
            <a:off x="672406" y="1733453"/>
            <a:ext cx="567783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80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6</a:t>
            </a:r>
            <a:endParaRPr lang="pt-BR" sz="8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187351" y="899917"/>
            <a:ext cx="339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MODULO </a:t>
            </a:r>
            <a:r>
              <a:rPr lang="pt-BR" b="1" dirty="0" smtClean="0"/>
              <a:t>QUARANTA</a:t>
            </a:r>
            <a:endParaRPr lang="pt-BR" b="1" dirty="0" smtClean="0"/>
          </a:p>
          <a:p>
            <a:pPr algn="ctr"/>
            <a:r>
              <a:rPr lang="pt-BR" b="1" dirty="0" smtClean="0"/>
              <a:t>SPECIALE </a:t>
            </a:r>
            <a:r>
              <a:rPr lang="pt-BR" b="1" dirty="0" smtClean="0"/>
              <a:t>6 </a:t>
            </a:r>
            <a:r>
              <a:rPr lang="pt-BR" b="1" dirty="0" smtClean="0"/>
              <a:t>- </a:t>
            </a:r>
            <a:r>
              <a:rPr lang="pt-BR" b="1" dirty="0" err="1" smtClean="0"/>
              <a:t>Grammatica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49538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23A9E4AE-C60A-48E6-9D59-98A5EDB9D6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3984"/>
          <a:stretch/>
        </p:blipFill>
        <p:spPr>
          <a:xfrm>
            <a:off x="183247" y="0"/>
            <a:ext cx="2847975" cy="12164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6C6E3E59-CF3E-4228-8E0E-6410E4D8DD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67456" y="163586"/>
            <a:ext cx="2365820" cy="121640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DEC5A90C-A7C0-4FE3-B4D0-944FC07BDBC3}"/>
              </a:ext>
            </a:extLst>
          </p:cNvPr>
          <p:cNvSpPr txBox="1"/>
          <p:nvPr/>
        </p:nvSpPr>
        <p:spPr>
          <a:xfrm>
            <a:off x="4736984" y="186000"/>
            <a:ext cx="38421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L’ITALIANO ALL”UNIVERSITÀ</a:t>
            </a:r>
            <a:endParaRPr lang="pt-BR" b="1" dirty="0"/>
          </a:p>
          <a:p>
            <a:pPr algn="ctr"/>
            <a:r>
              <a:rPr lang="pt-BR" sz="1400" b="1" dirty="0" smtClean="0"/>
              <a:t>Corso </a:t>
            </a:r>
            <a:r>
              <a:rPr lang="pt-BR" sz="1400" b="1" dirty="0" err="1" smtClean="0"/>
              <a:t>di</a:t>
            </a:r>
            <a:r>
              <a:rPr lang="pt-BR" sz="1400" b="1" dirty="0" smtClean="0"/>
              <a:t> </a:t>
            </a:r>
            <a:r>
              <a:rPr lang="pt-BR" sz="1400" b="1" dirty="0" err="1" smtClean="0"/>
              <a:t>Conversazione</a:t>
            </a:r>
            <a:endParaRPr lang="pt-BR" sz="1400" b="1" dirty="0"/>
          </a:p>
        </p:txBody>
      </p:sp>
      <p:pic>
        <p:nvPicPr>
          <p:cNvPr id="11" name="Picture 4" descr="História do emblema da Repubblica Italiana | Minha Saga por Fabio Barbier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1750" y="181761"/>
            <a:ext cx="977231" cy="10987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4" name="Retângulo 3"/>
          <p:cNvSpPr/>
          <p:nvPr/>
        </p:nvSpPr>
        <p:spPr>
          <a:xfrm>
            <a:off x="1240189" y="2398358"/>
            <a:ext cx="93249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807972" y="2114902"/>
            <a:ext cx="10158371" cy="12003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pt-BR" b="1" dirty="0" smtClean="0"/>
              <a:t>IMPERFETTO</a:t>
            </a:r>
          </a:p>
          <a:p>
            <a:r>
              <a:rPr lang="pt-BR" dirty="0"/>
              <a:t> </a:t>
            </a:r>
            <a:r>
              <a:rPr lang="pt-BR" dirty="0" smtClean="0"/>
              <a:t>    </a:t>
            </a:r>
            <a:r>
              <a:rPr lang="pt-BR" dirty="0" err="1" smtClean="0"/>
              <a:t>Andiamo</a:t>
            </a:r>
            <a:r>
              <a:rPr lang="pt-BR" dirty="0" smtClean="0"/>
              <a:t> </a:t>
            </a:r>
            <a:r>
              <a:rPr lang="pt-BR" dirty="0" err="1" smtClean="0"/>
              <a:t>studiare</a:t>
            </a:r>
            <a:r>
              <a:rPr lang="pt-BR" dirty="0" smtClean="0"/>
              <a:t> i </a:t>
            </a:r>
            <a:r>
              <a:rPr lang="pt-BR" dirty="0" err="1" smtClean="0"/>
              <a:t>seguenti</a:t>
            </a:r>
            <a:r>
              <a:rPr lang="pt-BR" dirty="0" smtClean="0"/>
              <a:t> verbi </a:t>
            </a:r>
            <a:r>
              <a:rPr lang="pt-BR" dirty="0" err="1" smtClean="0"/>
              <a:t>alla</a:t>
            </a:r>
            <a:r>
              <a:rPr lang="pt-BR" dirty="0" smtClean="0"/>
              <a:t> forma </a:t>
            </a:r>
            <a:r>
              <a:rPr lang="pt-BR" dirty="0" err="1" smtClean="0"/>
              <a:t>Imperfetta</a:t>
            </a:r>
            <a:r>
              <a:rPr lang="pt-BR" dirty="0" smtClean="0"/>
              <a:t>:</a:t>
            </a:r>
          </a:p>
          <a:p>
            <a:r>
              <a:rPr lang="pt-BR" b="1" dirty="0" smtClean="0">
                <a:solidFill>
                  <a:srgbClr val="002060"/>
                </a:solidFill>
              </a:rPr>
              <a:t>      </a:t>
            </a:r>
          </a:p>
          <a:p>
            <a:r>
              <a:rPr lang="pt-BR" b="1" dirty="0" smtClean="0">
                <a:solidFill>
                  <a:srgbClr val="002060"/>
                </a:solidFill>
              </a:rPr>
              <a:t>      PRENDERE – AVERE – VEDERE – ESSERE – PORTARE - CERCARE</a:t>
            </a:r>
            <a:endParaRPr lang="pt-BR" b="1" dirty="0">
              <a:solidFill>
                <a:srgbClr val="002060"/>
              </a:solidFill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3191638"/>
              </p:ext>
            </p:extLst>
          </p:nvPr>
        </p:nvGraphicFramePr>
        <p:xfrm>
          <a:off x="341831" y="3750052"/>
          <a:ext cx="1162451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2396"/>
                <a:gridCol w="1795610"/>
                <a:gridCol w="1961869"/>
                <a:gridCol w="1600066"/>
                <a:gridCol w="1931349"/>
                <a:gridCol w="205322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PRENDERE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AVERE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VEDERE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ESSERE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PORTARE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CERCARE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io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prendevo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io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avevo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io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vedevo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io</a:t>
                      </a:r>
                      <a:r>
                        <a:rPr lang="pt-BR" sz="1800" dirty="0" smtClean="0"/>
                        <a:t> ero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io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portavo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io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cercavo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tu </a:t>
                      </a:r>
                      <a:r>
                        <a:rPr lang="pt-BR" sz="1800" dirty="0" err="1" smtClean="0"/>
                        <a:t>prendevi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tu </a:t>
                      </a:r>
                      <a:r>
                        <a:rPr lang="pt-BR" sz="1800" dirty="0" err="1" smtClean="0"/>
                        <a:t>avevi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tu </a:t>
                      </a:r>
                      <a:r>
                        <a:rPr lang="pt-BR" sz="1800" dirty="0" err="1" smtClean="0"/>
                        <a:t>vedevi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tu </a:t>
                      </a:r>
                      <a:r>
                        <a:rPr lang="pt-BR" sz="1800" dirty="0" err="1" smtClean="0"/>
                        <a:t>eri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tu </a:t>
                      </a:r>
                      <a:r>
                        <a:rPr lang="pt-BR" sz="1800" dirty="0" err="1" smtClean="0"/>
                        <a:t>portavi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tu </a:t>
                      </a:r>
                      <a:r>
                        <a:rPr lang="pt-BR" sz="1800" dirty="0" err="1" smtClean="0"/>
                        <a:t>cercavi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lui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prendeva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lui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aveva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lui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vedeva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lui</a:t>
                      </a:r>
                      <a:r>
                        <a:rPr lang="pt-BR" sz="1800" dirty="0" smtClean="0"/>
                        <a:t> era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lui</a:t>
                      </a:r>
                      <a:r>
                        <a:rPr lang="pt-BR" sz="1800" dirty="0" smtClean="0"/>
                        <a:t> portava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lui</a:t>
                      </a:r>
                      <a:r>
                        <a:rPr lang="pt-BR" sz="1800" dirty="0" smtClean="0"/>
                        <a:t> cercava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noi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prendevamo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noi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avevamo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noi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vedevamo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noi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eravano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noi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portavamo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noi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cercavamo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voi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prendevate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voi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avevate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voi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vedevate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voi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eravate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voi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portavate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voi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cercavate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loro </a:t>
                      </a:r>
                      <a:r>
                        <a:rPr lang="pt-BR" sz="1800" dirty="0" err="1" smtClean="0"/>
                        <a:t>prendevano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loro </a:t>
                      </a:r>
                      <a:r>
                        <a:rPr lang="pt-BR" sz="1800" dirty="0" err="1" smtClean="0"/>
                        <a:t>avevano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loro </a:t>
                      </a:r>
                      <a:r>
                        <a:rPr lang="pt-BR" sz="1800" dirty="0" err="1" smtClean="0"/>
                        <a:t>vedevano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loro </a:t>
                      </a:r>
                      <a:r>
                        <a:rPr lang="pt-BR" sz="1800" dirty="0" err="1" smtClean="0"/>
                        <a:t>erano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loro </a:t>
                      </a:r>
                      <a:r>
                        <a:rPr lang="pt-BR" sz="1800" dirty="0" err="1" smtClean="0"/>
                        <a:t>portavano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loro </a:t>
                      </a:r>
                      <a:r>
                        <a:rPr lang="pt-BR" sz="1800" dirty="0" err="1" smtClean="0"/>
                        <a:t>cercavano</a:t>
                      </a:r>
                      <a:endParaRPr lang="pt-BR" sz="18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" name="Imagem 11"/>
          <p:cNvPicPr>
            <a:picLocks noChangeAspect="1"/>
          </p:cNvPicPr>
          <p:nvPr/>
        </p:nvPicPr>
        <p:blipFill rotWithShape="1">
          <a:blip r:embed="rId5"/>
          <a:srcRect l="6646" t="5299" r="5224" b="44109"/>
          <a:stretch/>
        </p:blipFill>
        <p:spPr>
          <a:xfrm>
            <a:off x="341831" y="2910210"/>
            <a:ext cx="1167288" cy="670101"/>
          </a:xfrm>
          <a:prstGeom prst="rect">
            <a:avLst/>
          </a:prstGeom>
        </p:spPr>
      </p:pic>
      <p:sp>
        <p:nvSpPr>
          <p:cNvPr id="13" name="Retângulo 12"/>
          <p:cNvSpPr/>
          <p:nvPr/>
        </p:nvSpPr>
        <p:spPr>
          <a:xfrm>
            <a:off x="556399" y="1736638"/>
            <a:ext cx="567783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80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6</a:t>
            </a:r>
            <a:endParaRPr lang="pt-BR" sz="8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187351" y="899917"/>
            <a:ext cx="339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MODULO </a:t>
            </a:r>
            <a:r>
              <a:rPr lang="pt-BR" b="1" dirty="0" smtClean="0"/>
              <a:t>QUARANTA</a:t>
            </a:r>
            <a:endParaRPr lang="pt-BR" b="1" dirty="0" smtClean="0"/>
          </a:p>
          <a:p>
            <a:pPr algn="ctr"/>
            <a:r>
              <a:rPr lang="pt-BR" b="1" dirty="0" smtClean="0"/>
              <a:t>SPECIALE </a:t>
            </a:r>
            <a:r>
              <a:rPr lang="pt-BR" b="1" dirty="0" smtClean="0"/>
              <a:t>6 </a:t>
            </a:r>
            <a:r>
              <a:rPr lang="pt-BR" b="1" dirty="0" smtClean="0"/>
              <a:t>- </a:t>
            </a:r>
            <a:r>
              <a:rPr lang="pt-BR" b="1" dirty="0" err="1" smtClean="0"/>
              <a:t>Grammatica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989402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23A9E4AE-C60A-48E6-9D59-98A5EDB9D6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3984"/>
          <a:stretch/>
        </p:blipFill>
        <p:spPr>
          <a:xfrm>
            <a:off x="183247" y="0"/>
            <a:ext cx="2847975" cy="12164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6C6E3E59-CF3E-4228-8E0E-6410E4D8DD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67456" y="163586"/>
            <a:ext cx="2365820" cy="121640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DEC5A90C-A7C0-4FE3-B4D0-944FC07BDBC3}"/>
              </a:ext>
            </a:extLst>
          </p:cNvPr>
          <p:cNvSpPr txBox="1"/>
          <p:nvPr/>
        </p:nvSpPr>
        <p:spPr>
          <a:xfrm>
            <a:off x="4736984" y="186000"/>
            <a:ext cx="38421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L’ITALIANO ALL”UNIVERSITÀ</a:t>
            </a:r>
            <a:endParaRPr lang="pt-BR" b="1" dirty="0"/>
          </a:p>
          <a:p>
            <a:pPr algn="ctr"/>
            <a:r>
              <a:rPr lang="pt-BR" sz="1400" b="1" dirty="0" smtClean="0"/>
              <a:t>Corso </a:t>
            </a:r>
            <a:r>
              <a:rPr lang="pt-BR" sz="1400" b="1" dirty="0" err="1" smtClean="0"/>
              <a:t>di</a:t>
            </a:r>
            <a:r>
              <a:rPr lang="pt-BR" sz="1400" b="1" dirty="0" smtClean="0"/>
              <a:t> </a:t>
            </a:r>
            <a:r>
              <a:rPr lang="pt-BR" sz="1400" b="1" dirty="0" err="1" smtClean="0"/>
              <a:t>Conversazione</a:t>
            </a:r>
            <a:endParaRPr lang="pt-BR" sz="1400" b="1" dirty="0"/>
          </a:p>
        </p:txBody>
      </p:sp>
      <p:pic>
        <p:nvPicPr>
          <p:cNvPr id="11" name="Picture 4" descr="História do emblema da Repubblica Italiana | Minha Saga por Fabio Barbier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1750" y="181761"/>
            <a:ext cx="977231" cy="10987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4" name="Retângulo 3"/>
          <p:cNvSpPr/>
          <p:nvPr/>
        </p:nvSpPr>
        <p:spPr>
          <a:xfrm>
            <a:off x="1240189" y="2398358"/>
            <a:ext cx="93249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807973" y="2114902"/>
            <a:ext cx="8412798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pt-BR" b="1" dirty="0" smtClean="0"/>
              <a:t>ECCEZIONI : Verbi STARE e ESSERE in </a:t>
            </a:r>
            <a:r>
              <a:rPr lang="pt-BR" b="1" dirty="0" err="1" smtClean="0"/>
              <a:t>entrambe</a:t>
            </a:r>
            <a:r>
              <a:rPr lang="pt-BR" b="1" dirty="0" smtClean="0"/>
              <a:t> </a:t>
            </a:r>
            <a:r>
              <a:rPr lang="pt-BR" b="1" dirty="0" err="1" smtClean="0"/>
              <a:t>di</a:t>
            </a:r>
            <a:r>
              <a:rPr lang="pt-BR" b="1" dirty="0" smtClean="0"/>
              <a:t> </a:t>
            </a:r>
            <a:r>
              <a:rPr lang="pt-BR" b="1" dirty="0" err="1" smtClean="0"/>
              <a:t>coniugazione</a:t>
            </a:r>
            <a:r>
              <a:rPr lang="pt-BR" b="1" dirty="0" smtClean="0"/>
              <a:t>.</a:t>
            </a:r>
            <a:r>
              <a:rPr lang="pt-BR" dirty="0" smtClean="0"/>
              <a:t>    </a:t>
            </a:r>
            <a:r>
              <a:rPr lang="pt-BR" b="1" dirty="0" smtClean="0">
                <a:solidFill>
                  <a:srgbClr val="002060"/>
                </a:solidFill>
              </a:rPr>
              <a:t>      </a:t>
            </a:r>
          </a:p>
          <a:p>
            <a:r>
              <a:rPr lang="pt-BR" b="1" dirty="0" smtClean="0">
                <a:solidFill>
                  <a:srgbClr val="002060"/>
                </a:solidFill>
              </a:rPr>
              <a:t>      </a:t>
            </a:r>
            <a:endParaRPr lang="pt-BR" b="1" dirty="0">
              <a:solidFill>
                <a:srgbClr val="002060"/>
              </a:solidFill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0030591"/>
              </p:ext>
            </p:extLst>
          </p:nvPr>
        </p:nvGraphicFramePr>
        <p:xfrm>
          <a:off x="1807972" y="3767143"/>
          <a:ext cx="2123093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309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IMPERFETTO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STARE</a:t>
                      </a:r>
                      <a:endParaRPr lang="pt-BR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io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stavo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tu </a:t>
                      </a:r>
                      <a:r>
                        <a:rPr lang="pt-BR" sz="1800" dirty="0" err="1" smtClean="0"/>
                        <a:t>stavi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lui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stava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noi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stavamo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voi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stavate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loro </a:t>
                      </a:r>
                      <a:r>
                        <a:rPr lang="pt-BR" sz="1800" dirty="0" err="1" smtClean="0"/>
                        <a:t>stavano</a:t>
                      </a:r>
                      <a:endParaRPr lang="pt-BR" sz="18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" name="Imagem 11"/>
          <p:cNvPicPr>
            <a:picLocks noChangeAspect="1"/>
          </p:cNvPicPr>
          <p:nvPr/>
        </p:nvPicPr>
        <p:blipFill rotWithShape="1">
          <a:blip r:embed="rId5"/>
          <a:srcRect l="6646" t="5299" r="5224" b="44109"/>
          <a:stretch/>
        </p:blipFill>
        <p:spPr>
          <a:xfrm>
            <a:off x="408671" y="2916365"/>
            <a:ext cx="1167288" cy="670101"/>
          </a:xfrm>
          <a:prstGeom prst="rect">
            <a:avLst/>
          </a:prstGeom>
        </p:spPr>
      </p:pic>
      <p:sp>
        <p:nvSpPr>
          <p:cNvPr id="13" name="Retângulo 12"/>
          <p:cNvSpPr/>
          <p:nvPr/>
        </p:nvSpPr>
        <p:spPr>
          <a:xfrm>
            <a:off x="672406" y="1733453"/>
            <a:ext cx="567783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80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6</a:t>
            </a:r>
            <a:endParaRPr lang="pt-BR" sz="8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187351" y="899917"/>
            <a:ext cx="339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MODULO </a:t>
            </a:r>
            <a:r>
              <a:rPr lang="pt-BR" b="1" dirty="0" smtClean="0"/>
              <a:t>QUARANTA</a:t>
            </a:r>
            <a:endParaRPr lang="pt-BR" b="1" dirty="0" smtClean="0"/>
          </a:p>
          <a:p>
            <a:pPr algn="ctr"/>
            <a:r>
              <a:rPr lang="pt-BR" b="1" dirty="0" smtClean="0"/>
              <a:t>SPECIALE </a:t>
            </a:r>
            <a:r>
              <a:rPr lang="pt-BR" b="1" dirty="0" smtClean="0"/>
              <a:t>6 </a:t>
            </a:r>
            <a:r>
              <a:rPr lang="pt-BR" b="1" dirty="0" smtClean="0"/>
              <a:t>- </a:t>
            </a:r>
            <a:r>
              <a:rPr lang="pt-BR" b="1" dirty="0" err="1" smtClean="0"/>
              <a:t>Grammatica</a:t>
            </a:r>
            <a:endParaRPr lang="pt-BR" b="1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025069" y="3948157"/>
            <a:ext cx="34097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Nota</a:t>
            </a:r>
            <a:r>
              <a:rPr lang="pt-BR" dirty="0" smtClean="0"/>
              <a:t>: os verbos ESSERE e STARE, no </a:t>
            </a:r>
            <a:r>
              <a:rPr lang="pt-BR" b="1" dirty="0" err="1" smtClean="0"/>
              <a:t>Imperfetto</a:t>
            </a:r>
            <a:r>
              <a:rPr lang="pt-BR" dirty="0" smtClean="0"/>
              <a:t>, mudam de forma, mas no </a:t>
            </a:r>
            <a:r>
              <a:rPr lang="pt-BR" b="1" dirty="0" err="1" smtClean="0"/>
              <a:t>Passato</a:t>
            </a:r>
            <a:r>
              <a:rPr lang="pt-BR" b="1" dirty="0" smtClean="0"/>
              <a:t> </a:t>
            </a:r>
            <a:r>
              <a:rPr lang="pt-BR" b="1" dirty="0" err="1" smtClean="0"/>
              <a:t>Prossimo</a:t>
            </a:r>
            <a:r>
              <a:rPr lang="pt-BR" b="1" dirty="0" smtClean="0"/>
              <a:t> </a:t>
            </a:r>
            <a:r>
              <a:rPr lang="pt-BR" dirty="0" smtClean="0"/>
              <a:t>mantem a mesma forma na conjugação.</a:t>
            </a:r>
            <a:endParaRPr lang="pt-BR" dirty="0"/>
          </a:p>
        </p:txBody>
      </p:sp>
      <p:graphicFrame>
        <p:nvGraphicFramePr>
          <p:cNvPr id="14" name="Tabe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2786566"/>
              </p:ext>
            </p:extLst>
          </p:nvPr>
        </p:nvGraphicFramePr>
        <p:xfrm>
          <a:off x="7817545" y="3767143"/>
          <a:ext cx="2403225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32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PASSATO PROSSIMO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ESSERE/STARE</a:t>
                      </a:r>
                      <a:endParaRPr lang="pt-BR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io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ho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stato</a:t>
                      </a:r>
                      <a:r>
                        <a:rPr lang="pt-BR" sz="1800" dirty="0" smtClean="0"/>
                        <a:t>/a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tu </a:t>
                      </a:r>
                      <a:r>
                        <a:rPr lang="pt-BR" sz="1800" dirty="0" err="1" smtClean="0"/>
                        <a:t>hai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stato</a:t>
                      </a:r>
                      <a:r>
                        <a:rPr lang="pt-BR" sz="1800" dirty="0" smtClean="0"/>
                        <a:t>/a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lui</a:t>
                      </a:r>
                      <a:r>
                        <a:rPr lang="pt-BR" sz="1800" dirty="0" smtClean="0"/>
                        <a:t> ha </a:t>
                      </a:r>
                      <a:r>
                        <a:rPr lang="pt-BR" sz="1800" dirty="0" err="1" smtClean="0"/>
                        <a:t>stato</a:t>
                      </a:r>
                      <a:r>
                        <a:rPr lang="pt-BR" sz="1800" dirty="0" smtClean="0"/>
                        <a:t>/a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noi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abbiamo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stati</a:t>
                      </a:r>
                      <a:r>
                        <a:rPr lang="pt-BR" sz="1800" dirty="0" smtClean="0"/>
                        <a:t>/e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voi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avete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stati</a:t>
                      </a:r>
                      <a:r>
                        <a:rPr lang="pt-BR" sz="1800" dirty="0" smtClean="0"/>
                        <a:t>/e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loro sono</a:t>
                      </a:r>
                      <a:r>
                        <a:rPr lang="pt-BR" sz="1800" baseline="0" dirty="0" smtClean="0"/>
                        <a:t> </a:t>
                      </a:r>
                      <a:r>
                        <a:rPr lang="pt-BR" sz="1800" baseline="0" dirty="0" err="1" smtClean="0"/>
                        <a:t>stati</a:t>
                      </a:r>
                      <a:r>
                        <a:rPr lang="pt-BR" sz="1800" baseline="0" dirty="0" smtClean="0"/>
                        <a:t>/e</a:t>
                      </a:r>
                      <a:endParaRPr lang="pt-BR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5231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23A9E4AE-C60A-48E6-9D59-98A5EDB9D6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3984"/>
          <a:stretch/>
        </p:blipFill>
        <p:spPr>
          <a:xfrm>
            <a:off x="183247" y="0"/>
            <a:ext cx="2847975" cy="12164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6C6E3E59-CF3E-4228-8E0E-6410E4D8DD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67456" y="163586"/>
            <a:ext cx="2365820" cy="121640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DEC5A90C-A7C0-4FE3-B4D0-944FC07BDBC3}"/>
              </a:ext>
            </a:extLst>
          </p:cNvPr>
          <p:cNvSpPr txBox="1"/>
          <p:nvPr/>
        </p:nvSpPr>
        <p:spPr>
          <a:xfrm>
            <a:off x="4736984" y="186000"/>
            <a:ext cx="38421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L’ITALIANO ALL”UNIVERSITÀ</a:t>
            </a:r>
            <a:endParaRPr lang="pt-BR" b="1" dirty="0"/>
          </a:p>
          <a:p>
            <a:pPr algn="ctr"/>
            <a:r>
              <a:rPr lang="pt-BR" sz="1400" b="1" dirty="0" smtClean="0"/>
              <a:t>Corso </a:t>
            </a:r>
            <a:r>
              <a:rPr lang="pt-BR" sz="1400" b="1" dirty="0" err="1" smtClean="0"/>
              <a:t>di</a:t>
            </a:r>
            <a:r>
              <a:rPr lang="pt-BR" sz="1400" b="1" dirty="0" smtClean="0"/>
              <a:t> </a:t>
            </a:r>
            <a:r>
              <a:rPr lang="pt-BR" sz="1400" b="1" dirty="0" err="1" smtClean="0"/>
              <a:t>Conversazione</a:t>
            </a:r>
            <a:endParaRPr lang="pt-BR" sz="1400" b="1" dirty="0"/>
          </a:p>
        </p:txBody>
      </p:sp>
      <p:pic>
        <p:nvPicPr>
          <p:cNvPr id="11" name="Picture 4" descr="História do emblema da Repubblica Italiana | Minha Saga por Fabio Barbier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1750" y="181761"/>
            <a:ext cx="977231" cy="10987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4" name="Retângulo 3"/>
          <p:cNvSpPr/>
          <p:nvPr/>
        </p:nvSpPr>
        <p:spPr>
          <a:xfrm>
            <a:off x="1240189" y="2398358"/>
            <a:ext cx="93249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807972" y="2114902"/>
            <a:ext cx="9735369" cy="12003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pt-BR" b="1" dirty="0" smtClean="0"/>
              <a:t>PASSATO PROSSIMO</a:t>
            </a:r>
          </a:p>
          <a:p>
            <a:r>
              <a:rPr lang="pt-BR" dirty="0"/>
              <a:t> </a:t>
            </a:r>
            <a:r>
              <a:rPr lang="pt-BR" dirty="0" smtClean="0"/>
              <a:t>    </a:t>
            </a:r>
            <a:r>
              <a:rPr lang="pt-BR" dirty="0" err="1" smtClean="0"/>
              <a:t>Andiamo</a:t>
            </a:r>
            <a:r>
              <a:rPr lang="pt-BR" dirty="0" smtClean="0"/>
              <a:t> </a:t>
            </a:r>
            <a:r>
              <a:rPr lang="pt-BR" dirty="0" err="1" smtClean="0"/>
              <a:t>studiare</a:t>
            </a:r>
            <a:r>
              <a:rPr lang="pt-BR" dirty="0" smtClean="0"/>
              <a:t> i </a:t>
            </a:r>
            <a:r>
              <a:rPr lang="pt-BR" dirty="0" err="1" smtClean="0"/>
              <a:t>seguenti</a:t>
            </a:r>
            <a:r>
              <a:rPr lang="pt-BR" dirty="0" smtClean="0"/>
              <a:t> verbi in modo </a:t>
            </a:r>
            <a:r>
              <a:rPr lang="pt-BR" dirty="0" err="1" smtClean="0"/>
              <a:t>Passato</a:t>
            </a:r>
            <a:r>
              <a:rPr lang="pt-BR" dirty="0" smtClean="0"/>
              <a:t> </a:t>
            </a:r>
            <a:r>
              <a:rPr lang="pt-BR" dirty="0" err="1" smtClean="0"/>
              <a:t>Prossimo</a:t>
            </a:r>
            <a:r>
              <a:rPr lang="pt-BR" dirty="0" smtClean="0"/>
              <a:t>:</a:t>
            </a:r>
          </a:p>
          <a:p>
            <a:endParaRPr lang="pt-BR" b="1" dirty="0">
              <a:solidFill>
                <a:srgbClr val="002060"/>
              </a:solidFill>
            </a:endParaRPr>
          </a:p>
          <a:p>
            <a:r>
              <a:rPr lang="pt-BR" b="1" dirty="0" smtClean="0">
                <a:solidFill>
                  <a:srgbClr val="002060"/>
                </a:solidFill>
              </a:rPr>
              <a:t>      ANDARE – GUARDARE – PRENDERE – AVERE</a:t>
            </a:r>
            <a:endParaRPr lang="pt-BR" b="1" dirty="0">
              <a:solidFill>
                <a:srgbClr val="002060"/>
              </a:solidFill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876948"/>
              </p:ext>
            </p:extLst>
          </p:nvPr>
        </p:nvGraphicFramePr>
        <p:xfrm>
          <a:off x="1068225" y="3700535"/>
          <a:ext cx="1106505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3719"/>
                <a:gridCol w="3161944"/>
                <a:gridCol w="3200953"/>
                <a:gridCol w="2608434"/>
              </a:tblGrid>
              <a:tr h="3510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ESSERE/STARE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VEDERE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PORTARE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CERCARE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Io</a:t>
                      </a:r>
                      <a:r>
                        <a:rPr lang="pt-BR" sz="1800" dirty="0" smtClean="0"/>
                        <a:t>  sono</a:t>
                      </a:r>
                      <a:r>
                        <a:rPr lang="pt-BR" sz="1800" baseline="0" dirty="0" smtClean="0"/>
                        <a:t> </a:t>
                      </a:r>
                      <a:r>
                        <a:rPr lang="pt-BR" sz="1800" dirty="0" err="1" smtClean="0"/>
                        <a:t>stato</a:t>
                      </a:r>
                      <a:r>
                        <a:rPr lang="pt-BR" sz="1800" dirty="0" smtClean="0"/>
                        <a:t>/a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Io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ho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veduto</a:t>
                      </a:r>
                      <a:r>
                        <a:rPr lang="pt-BR" sz="1800" dirty="0" smtClean="0"/>
                        <a:t>/visto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Io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ho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portato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Io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ho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cercato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Tu sei </a:t>
                      </a:r>
                      <a:r>
                        <a:rPr lang="pt-BR" sz="1800" dirty="0" err="1" smtClean="0"/>
                        <a:t>stato</a:t>
                      </a:r>
                      <a:r>
                        <a:rPr lang="pt-BR" sz="1800" dirty="0" smtClean="0"/>
                        <a:t>/a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Tu </a:t>
                      </a:r>
                      <a:r>
                        <a:rPr lang="pt-BR" sz="1800" dirty="0" err="1" smtClean="0"/>
                        <a:t>hai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veduto</a:t>
                      </a:r>
                      <a:r>
                        <a:rPr lang="pt-BR" sz="1800" dirty="0" smtClean="0"/>
                        <a:t>/visto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Tu </a:t>
                      </a:r>
                      <a:r>
                        <a:rPr lang="pt-BR" sz="1800" dirty="0" err="1" smtClean="0"/>
                        <a:t>hai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portato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Tu </a:t>
                      </a:r>
                      <a:r>
                        <a:rPr lang="pt-BR" sz="1800" dirty="0" err="1" smtClean="0"/>
                        <a:t>hai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cercato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lui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è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stato</a:t>
                      </a:r>
                      <a:r>
                        <a:rPr lang="pt-BR" sz="1800" dirty="0" smtClean="0"/>
                        <a:t>/a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lui</a:t>
                      </a:r>
                      <a:r>
                        <a:rPr lang="pt-BR" sz="1800" dirty="0" smtClean="0"/>
                        <a:t> ha </a:t>
                      </a:r>
                      <a:r>
                        <a:rPr lang="pt-BR" sz="1800" dirty="0" err="1" smtClean="0"/>
                        <a:t>veduto</a:t>
                      </a:r>
                      <a:r>
                        <a:rPr lang="pt-BR" sz="1800" dirty="0" smtClean="0"/>
                        <a:t>/visto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lui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smtClean="0"/>
                        <a:t>ha </a:t>
                      </a:r>
                      <a:r>
                        <a:rPr lang="pt-BR" sz="1800" dirty="0" err="1" smtClean="0"/>
                        <a:t>portato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lui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smtClean="0"/>
                        <a:t>ha </a:t>
                      </a:r>
                      <a:r>
                        <a:rPr lang="pt-BR" sz="1800" dirty="0" err="1" smtClean="0"/>
                        <a:t>cercato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Noi </a:t>
                      </a:r>
                      <a:r>
                        <a:rPr lang="pt-BR" sz="1800" dirty="0" err="1" smtClean="0"/>
                        <a:t>siamo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stati</a:t>
                      </a:r>
                      <a:r>
                        <a:rPr lang="pt-BR" sz="1800" dirty="0" smtClean="0"/>
                        <a:t>/e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Noi </a:t>
                      </a:r>
                      <a:r>
                        <a:rPr lang="pt-BR" sz="1800" dirty="0" err="1" smtClean="0"/>
                        <a:t>abbiamo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veduto</a:t>
                      </a:r>
                      <a:r>
                        <a:rPr lang="pt-BR" sz="1800" dirty="0" smtClean="0"/>
                        <a:t>/visto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Noi </a:t>
                      </a:r>
                      <a:r>
                        <a:rPr lang="pt-BR" sz="1800" dirty="0" err="1" smtClean="0"/>
                        <a:t>abbiamo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portato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Noi </a:t>
                      </a:r>
                      <a:r>
                        <a:rPr lang="pt-BR" sz="1800" dirty="0" err="1" smtClean="0"/>
                        <a:t>abbiamo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cercato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Voi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siete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stati</a:t>
                      </a:r>
                      <a:r>
                        <a:rPr lang="pt-BR" sz="1800" dirty="0" smtClean="0"/>
                        <a:t>/e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Voi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avete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veduto</a:t>
                      </a:r>
                      <a:r>
                        <a:rPr lang="pt-BR" sz="1800" dirty="0" smtClean="0"/>
                        <a:t>/visto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Voi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avete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portato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Voi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avete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cercato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loro sono </a:t>
                      </a:r>
                      <a:r>
                        <a:rPr lang="pt-BR" sz="1800" dirty="0" err="1" smtClean="0"/>
                        <a:t>stati</a:t>
                      </a:r>
                      <a:r>
                        <a:rPr lang="pt-BR" sz="1800" dirty="0" smtClean="0"/>
                        <a:t>/e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loro </a:t>
                      </a:r>
                      <a:r>
                        <a:rPr lang="pt-BR" sz="1800" dirty="0" err="1" smtClean="0"/>
                        <a:t>hanno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veduto</a:t>
                      </a:r>
                      <a:r>
                        <a:rPr lang="pt-BR" sz="1800" dirty="0" smtClean="0"/>
                        <a:t>/visto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loro </a:t>
                      </a:r>
                      <a:r>
                        <a:rPr lang="pt-BR" sz="1800" dirty="0" err="1" smtClean="0"/>
                        <a:t>hanno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portato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loro </a:t>
                      </a:r>
                      <a:r>
                        <a:rPr lang="pt-BR" sz="1800" dirty="0" err="1" smtClean="0"/>
                        <a:t>hanno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cercato</a:t>
                      </a:r>
                      <a:endParaRPr lang="pt-BR" sz="18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" name="Imagem 11"/>
          <p:cNvPicPr>
            <a:picLocks noChangeAspect="1"/>
          </p:cNvPicPr>
          <p:nvPr/>
        </p:nvPicPr>
        <p:blipFill rotWithShape="1">
          <a:blip r:embed="rId5"/>
          <a:srcRect l="6646" t="5299" r="5224" b="44109"/>
          <a:stretch/>
        </p:blipFill>
        <p:spPr>
          <a:xfrm>
            <a:off x="408671" y="2916365"/>
            <a:ext cx="1167288" cy="670101"/>
          </a:xfrm>
          <a:prstGeom prst="rect">
            <a:avLst/>
          </a:prstGeom>
        </p:spPr>
      </p:pic>
      <p:sp>
        <p:nvSpPr>
          <p:cNvPr id="13" name="Retângulo 12"/>
          <p:cNvSpPr/>
          <p:nvPr/>
        </p:nvSpPr>
        <p:spPr>
          <a:xfrm>
            <a:off x="672406" y="1733453"/>
            <a:ext cx="567783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80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6</a:t>
            </a:r>
            <a:endParaRPr lang="pt-BR" sz="8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187351" y="899917"/>
            <a:ext cx="339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MODULO </a:t>
            </a:r>
            <a:r>
              <a:rPr lang="pt-BR" b="1" dirty="0" smtClean="0"/>
              <a:t>QUARANTA</a:t>
            </a:r>
            <a:endParaRPr lang="pt-BR" b="1" dirty="0" smtClean="0"/>
          </a:p>
          <a:p>
            <a:pPr algn="ctr"/>
            <a:r>
              <a:rPr lang="pt-BR" b="1" dirty="0" smtClean="0"/>
              <a:t>SPECIALE </a:t>
            </a:r>
            <a:r>
              <a:rPr lang="pt-BR" b="1" dirty="0" smtClean="0"/>
              <a:t>6 </a:t>
            </a:r>
            <a:r>
              <a:rPr lang="pt-BR" b="1" dirty="0" smtClean="0"/>
              <a:t>- </a:t>
            </a:r>
            <a:r>
              <a:rPr lang="pt-BR" b="1" dirty="0" err="1" smtClean="0"/>
              <a:t>Grammatica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565622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23A9E4AE-C60A-48E6-9D59-98A5EDB9D6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3984"/>
          <a:stretch/>
        </p:blipFill>
        <p:spPr>
          <a:xfrm>
            <a:off x="183247" y="0"/>
            <a:ext cx="2847975" cy="12164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6C6E3E59-CF3E-4228-8E0E-6410E4D8DD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67456" y="163586"/>
            <a:ext cx="2365820" cy="121640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DEC5A90C-A7C0-4FE3-B4D0-944FC07BDBC3}"/>
              </a:ext>
            </a:extLst>
          </p:cNvPr>
          <p:cNvSpPr txBox="1"/>
          <p:nvPr/>
        </p:nvSpPr>
        <p:spPr>
          <a:xfrm>
            <a:off x="4736984" y="186000"/>
            <a:ext cx="38421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L’ITALIANO ALL”UNIVERSITÀ</a:t>
            </a:r>
            <a:endParaRPr lang="pt-BR" b="1" dirty="0"/>
          </a:p>
          <a:p>
            <a:pPr algn="ctr"/>
            <a:r>
              <a:rPr lang="pt-BR" sz="1400" b="1" dirty="0" smtClean="0"/>
              <a:t>Corso </a:t>
            </a:r>
            <a:r>
              <a:rPr lang="pt-BR" sz="1400" b="1" dirty="0" err="1" smtClean="0"/>
              <a:t>di</a:t>
            </a:r>
            <a:r>
              <a:rPr lang="pt-BR" sz="1400" b="1" dirty="0" smtClean="0"/>
              <a:t> </a:t>
            </a:r>
            <a:r>
              <a:rPr lang="pt-BR" sz="1400" b="1" dirty="0" err="1" smtClean="0"/>
              <a:t>Conversazione</a:t>
            </a:r>
            <a:endParaRPr lang="pt-BR" sz="1400" b="1" dirty="0"/>
          </a:p>
        </p:txBody>
      </p:sp>
      <p:pic>
        <p:nvPicPr>
          <p:cNvPr id="11" name="Picture 4" descr="História do emblema da Repubblica Italiana | Minha Saga por Fabio Barbier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1750" y="181761"/>
            <a:ext cx="977231" cy="10987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4" name="Retângulo 3"/>
          <p:cNvSpPr/>
          <p:nvPr/>
        </p:nvSpPr>
        <p:spPr>
          <a:xfrm>
            <a:off x="1240189" y="2398358"/>
            <a:ext cx="93249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807972" y="2114902"/>
            <a:ext cx="9735369" cy="12003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pt-BR" b="1" dirty="0" smtClean="0"/>
              <a:t>PASSATO PROSSIMO</a:t>
            </a:r>
          </a:p>
          <a:p>
            <a:r>
              <a:rPr lang="pt-BR" dirty="0"/>
              <a:t> </a:t>
            </a:r>
            <a:r>
              <a:rPr lang="pt-BR" dirty="0" smtClean="0"/>
              <a:t>    </a:t>
            </a:r>
            <a:r>
              <a:rPr lang="pt-BR" dirty="0" err="1" smtClean="0"/>
              <a:t>Andiamo</a:t>
            </a:r>
            <a:r>
              <a:rPr lang="pt-BR" dirty="0" smtClean="0"/>
              <a:t> </a:t>
            </a:r>
            <a:r>
              <a:rPr lang="pt-BR" dirty="0" err="1" smtClean="0"/>
              <a:t>studiare</a:t>
            </a:r>
            <a:r>
              <a:rPr lang="pt-BR" dirty="0" smtClean="0"/>
              <a:t> i </a:t>
            </a:r>
            <a:r>
              <a:rPr lang="pt-BR" dirty="0" err="1" smtClean="0"/>
              <a:t>seguenti</a:t>
            </a:r>
            <a:r>
              <a:rPr lang="pt-BR" dirty="0" smtClean="0"/>
              <a:t> verbi in modo </a:t>
            </a:r>
            <a:r>
              <a:rPr lang="pt-BR" dirty="0" err="1" smtClean="0"/>
              <a:t>Passato</a:t>
            </a:r>
            <a:r>
              <a:rPr lang="pt-BR" dirty="0" smtClean="0"/>
              <a:t> </a:t>
            </a:r>
            <a:r>
              <a:rPr lang="pt-BR" dirty="0" err="1" smtClean="0"/>
              <a:t>Prossimo</a:t>
            </a:r>
            <a:r>
              <a:rPr lang="pt-BR" dirty="0" smtClean="0"/>
              <a:t>:</a:t>
            </a:r>
          </a:p>
          <a:p>
            <a:endParaRPr lang="pt-BR" b="1" dirty="0">
              <a:solidFill>
                <a:srgbClr val="002060"/>
              </a:solidFill>
            </a:endParaRPr>
          </a:p>
          <a:p>
            <a:r>
              <a:rPr lang="pt-BR" b="1" dirty="0" smtClean="0">
                <a:solidFill>
                  <a:srgbClr val="002060"/>
                </a:solidFill>
              </a:rPr>
              <a:t>      FARE – USCIRE – VISITARE - ALZARE</a:t>
            </a:r>
            <a:endParaRPr lang="pt-BR" b="1" dirty="0">
              <a:solidFill>
                <a:srgbClr val="002060"/>
              </a:solidFill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185448"/>
              </p:ext>
            </p:extLst>
          </p:nvPr>
        </p:nvGraphicFramePr>
        <p:xfrm>
          <a:off x="1772785" y="3700535"/>
          <a:ext cx="9770556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1110"/>
                <a:gridCol w="2151475"/>
                <a:gridCol w="2766181"/>
                <a:gridCol w="2531790"/>
              </a:tblGrid>
              <a:tr h="3510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FARE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USCIRE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VISITARE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ALZARE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Io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ho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fatto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Io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smtClean="0"/>
                        <a:t>sono </a:t>
                      </a:r>
                      <a:r>
                        <a:rPr lang="pt-BR" sz="1800" dirty="0" err="1" smtClean="0"/>
                        <a:t>uscito</a:t>
                      </a:r>
                      <a:r>
                        <a:rPr lang="pt-BR" sz="1800" dirty="0" smtClean="0"/>
                        <a:t>/a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Io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ho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visitato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Io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ho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alzato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Tu </a:t>
                      </a:r>
                      <a:r>
                        <a:rPr lang="pt-BR" sz="1800" dirty="0" err="1" smtClean="0"/>
                        <a:t>hai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fatto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Tu </a:t>
                      </a:r>
                      <a:r>
                        <a:rPr lang="pt-BR" sz="1800" dirty="0" smtClean="0"/>
                        <a:t>sei </a:t>
                      </a:r>
                      <a:r>
                        <a:rPr lang="pt-BR" sz="1800" dirty="0" err="1" smtClean="0"/>
                        <a:t>uscito</a:t>
                      </a:r>
                      <a:r>
                        <a:rPr lang="pt-BR" sz="1800" dirty="0" smtClean="0"/>
                        <a:t>/a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Tu </a:t>
                      </a:r>
                      <a:r>
                        <a:rPr lang="pt-BR" sz="1800" dirty="0" err="1" smtClean="0"/>
                        <a:t>hai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visitato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Tu </a:t>
                      </a:r>
                      <a:r>
                        <a:rPr lang="pt-BR" sz="1800" dirty="0" err="1" smtClean="0"/>
                        <a:t>hai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alzato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lui</a:t>
                      </a:r>
                      <a:r>
                        <a:rPr lang="pt-BR" sz="1800" dirty="0" smtClean="0"/>
                        <a:t> ha </a:t>
                      </a:r>
                      <a:r>
                        <a:rPr lang="pt-BR" sz="1800" dirty="0" err="1" smtClean="0"/>
                        <a:t>fatto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lui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è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uscito</a:t>
                      </a:r>
                      <a:r>
                        <a:rPr lang="pt-BR" sz="1800" dirty="0" smtClean="0"/>
                        <a:t>/a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lui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smtClean="0"/>
                        <a:t>ha </a:t>
                      </a:r>
                      <a:r>
                        <a:rPr lang="pt-BR" sz="1800" dirty="0" err="1" smtClean="0"/>
                        <a:t>visitato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lui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smtClean="0"/>
                        <a:t>ha </a:t>
                      </a:r>
                      <a:r>
                        <a:rPr lang="pt-BR" sz="1800" dirty="0" err="1" smtClean="0"/>
                        <a:t>alzato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Noi </a:t>
                      </a:r>
                      <a:r>
                        <a:rPr lang="pt-BR" sz="1800" dirty="0" err="1" smtClean="0"/>
                        <a:t>abbiamo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fatto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Noi </a:t>
                      </a:r>
                      <a:r>
                        <a:rPr lang="pt-BR" sz="1800" dirty="0" err="1" smtClean="0"/>
                        <a:t>siamo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usciti</a:t>
                      </a:r>
                      <a:r>
                        <a:rPr lang="pt-BR" sz="1800" dirty="0" smtClean="0"/>
                        <a:t>/e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Noi </a:t>
                      </a:r>
                      <a:r>
                        <a:rPr lang="pt-BR" sz="1800" dirty="0" err="1" smtClean="0"/>
                        <a:t>abbiamo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visitato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Noi </a:t>
                      </a:r>
                      <a:r>
                        <a:rPr lang="pt-BR" sz="1800" dirty="0" err="1" smtClean="0"/>
                        <a:t>abbiamo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alzato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Voi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avete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fatto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Voi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siete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usciti</a:t>
                      </a:r>
                      <a:r>
                        <a:rPr lang="pt-BR" sz="1800" dirty="0" smtClean="0"/>
                        <a:t>/e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Voi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avete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visitato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Voi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avete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alzato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loro </a:t>
                      </a:r>
                      <a:r>
                        <a:rPr lang="pt-BR" sz="1800" dirty="0" err="1" smtClean="0"/>
                        <a:t>hanno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fatto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loro sono </a:t>
                      </a:r>
                      <a:r>
                        <a:rPr lang="pt-BR" sz="1800" dirty="0" err="1" smtClean="0"/>
                        <a:t>usciti</a:t>
                      </a:r>
                      <a:r>
                        <a:rPr lang="pt-BR" sz="1800" dirty="0" smtClean="0"/>
                        <a:t>/e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loro </a:t>
                      </a:r>
                      <a:r>
                        <a:rPr lang="pt-BR" sz="1800" dirty="0" err="1" smtClean="0"/>
                        <a:t>hanno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visitato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loro </a:t>
                      </a:r>
                      <a:r>
                        <a:rPr lang="pt-BR" sz="1800" dirty="0" err="1" smtClean="0"/>
                        <a:t>hanno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alzato</a:t>
                      </a:r>
                      <a:endParaRPr lang="pt-BR" sz="18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" name="Imagem 11"/>
          <p:cNvPicPr>
            <a:picLocks noChangeAspect="1"/>
          </p:cNvPicPr>
          <p:nvPr/>
        </p:nvPicPr>
        <p:blipFill rotWithShape="1">
          <a:blip r:embed="rId5"/>
          <a:srcRect l="6646" t="5299" r="5224" b="44109"/>
          <a:stretch/>
        </p:blipFill>
        <p:spPr>
          <a:xfrm>
            <a:off x="408671" y="2916365"/>
            <a:ext cx="1167288" cy="670101"/>
          </a:xfrm>
          <a:prstGeom prst="rect">
            <a:avLst/>
          </a:prstGeom>
        </p:spPr>
      </p:pic>
      <p:sp>
        <p:nvSpPr>
          <p:cNvPr id="13" name="Retângulo 12"/>
          <p:cNvSpPr/>
          <p:nvPr/>
        </p:nvSpPr>
        <p:spPr>
          <a:xfrm>
            <a:off x="672406" y="1733453"/>
            <a:ext cx="567783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80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6</a:t>
            </a:r>
            <a:endParaRPr lang="pt-BR" sz="8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187351" y="899917"/>
            <a:ext cx="339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MODULO </a:t>
            </a:r>
            <a:r>
              <a:rPr lang="pt-BR" b="1" dirty="0" smtClean="0"/>
              <a:t>QUARANTA</a:t>
            </a:r>
            <a:endParaRPr lang="pt-BR" b="1" dirty="0" smtClean="0"/>
          </a:p>
          <a:p>
            <a:pPr algn="ctr"/>
            <a:r>
              <a:rPr lang="pt-BR" b="1" dirty="0" smtClean="0"/>
              <a:t>SPECIALE </a:t>
            </a:r>
            <a:r>
              <a:rPr lang="pt-BR" b="1" dirty="0" smtClean="0"/>
              <a:t>6 </a:t>
            </a:r>
            <a:r>
              <a:rPr lang="pt-BR" b="1" dirty="0" smtClean="0"/>
              <a:t>- </a:t>
            </a:r>
            <a:r>
              <a:rPr lang="pt-BR" b="1" dirty="0" err="1" smtClean="0"/>
              <a:t>Grammatica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236361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23A9E4AE-C60A-48E6-9D59-98A5EDB9D6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3984"/>
          <a:stretch/>
        </p:blipFill>
        <p:spPr>
          <a:xfrm>
            <a:off x="183247" y="0"/>
            <a:ext cx="2847975" cy="12164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6C6E3E59-CF3E-4228-8E0E-6410E4D8DD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67456" y="163586"/>
            <a:ext cx="2365820" cy="121640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DEC5A90C-A7C0-4FE3-B4D0-944FC07BDBC3}"/>
              </a:ext>
            </a:extLst>
          </p:cNvPr>
          <p:cNvSpPr txBox="1"/>
          <p:nvPr/>
        </p:nvSpPr>
        <p:spPr>
          <a:xfrm>
            <a:off x="4736984" y="186000"/>
            <a:ext cx="38421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L’ITALIANO ALL”UNIVERSITÀ</a:t>
            </a:r>
            <a:endParaRPr lang="pt-BR" b="1" dirty="0"/>
          </a:p>
          <a:p>
            <a:pPr algn="ctr"/>
            <a:r>
              <a:rPr lang="pt-BR" sz="1400" b="1" dirty="0" smtClean="0"/>
              <a:t>Corso </a:t>
            </a:r>
            <a:r>
              <a:rPr lang="pt-BR" sz="1400" b="1" dirty="0" err="1" smtClean="0"/>
              <a:t>di</a:t>
            </a:r>
            <a:r>
              <a:rPr lang="pt-BR" sz="1400" b="1" dirty="0" smtClean="0"/>
              <a:t> </a:t>
            </a:r>
            <a:r>
              <a:rPr lang="pt-BR" sz="1400" b="1" dirty="0" err="1" smtClean="0"/>
              <a:t>Conversazione</a:t>
            </a:r>
            <a:endParaRPr lang="pt-BR" sz="1400" b="1" dirty="0"/>
          </a:p>
        </p:txBody>
      </p:sp>
      <p:pic>
        <p:nvPicPr>
          <p:cNvPr id="11" name="Picture 4" descr="História do emblema da Repubblica Italiana | Minha Saga por Fabio Barbier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1750" y="181761"/>
            <a:ext cx="977231" cy="10987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4" name="Retângulo 3"/>
          <p:cNvSpPr/>
          <p:nvPr/>
        </p:nvSpPr>
        <p:spPr>
          <a:xfrm>
            <a:off x="1240189" y="2398358"/>
            <a:ext cx="93249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807972" y="2114902"/>
            <a:ext cx="9735369" cy="12003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pt-BR" b="1" dirty="0" smtClean="0"/>
              <a:t>PASSATO PROSSIMO</a:t>
            </a:r>
          </a:p>
          <a:p>
            <a:r>
              <a:rPr lang="pt-BR" dirty="0"/>
              <a:t> </a:t>
            </a:r>
            <a:r>
              <a:rPr lang="pt-BR" dirty="0" smtClean="0"/>
              <a:t>    </a:t>
            </a:r>
            <a:r>
              <a:rPr lang="pt-BR" dirty="0" err="1" smtClean="0"/>
              <a:t>Andiamo</a:t>
            </a:r>
            <a:r>
              <a:rPr lang="pt-BR" dirty="0" smtClean="0"/>
              <a:t> </a:t>
            </a:r>
            <a:r>
              <a:rPr lang="pt-BR" dirty="0" err="1" smtClean="0"/>
              <a:t>studiare</a:t>
            </a:r>
            <a:r>
              <a:rPr lang="pt-BR" dirty="0" smtClean="0"/>
              <a:t> i </a:t>
            </a:r>
            <a:r>
              <a:rPr lang="pt-BR" dirty="0" err="1" smtClean="0"/>
              <a:t>seguenti</a:t>
            </a:r>
            <a:r>
              <a:rPr lang="pt-BR" dirty="0" smtClean="0"/>
              <a:t> verbi in modo </a:t>
            </a:r>
            <a:r>
              <a:rPr lang="pt-BR" dirty="0" err="1" smtClean="0"/>
              <a:t>Passato</a:t>
            </a:r>
            <a:r>
              <a:rPr lang="pt-BR" dirty="0" smtClean="0"/>
              <a:t> </a:t>
            </a:r>
            <a:r>
              <a:rPr lang="pt-BR" dirty="0" err="1" smtClean="0"/>
              <a:t>Prossimo</a:t>
            </a:r>
            <a:r>
              <a:rPr lang="pt-BR" dirty="0" smtClean="0"/>
              <a:t>:</a:t>
            </a:r>
          </a:p>
          <a:p>
            <a:endParaRPr lang="pt-BR" b="1" dirty="0">
              <a:solidFill>
                <a:srgbClr val="002060"/>
              </a:solidFill>
            </a:endParaRPr>
          </a:p>
          <a:p>
            <a:r>
              <a:rPr lang="pt-BR" b="1" dirty="0" smtClean="0">
                <a:solidFill>
                  <a:srgbClr val="002060"/>
                </a:solidFill>
              </a:rPr>
              <a:t>      ANDARE – GUARDARE – PRENDERE – AVERE</a:t>
            </a:r>
            <a:endParaRPr lang="pt-BR" b="1" dirty="0">
              <a:solidFill>
                <a:srgbClr val="002060"/>
              </a:solidFill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6404273"/>
              </p:ext>
            </p:extLst>
          </p:nvPr>
        </p:nvGraphicFramePr>
        <p:xfrm>
          <a:off x="1772784" y="3700535"/>
          <a:ext cx="10360491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1256"/>
                <a:gridCol w="2833332"/>
                <a:gridCol w="2623559"/>
                <a:gridCol w="2442344"/>
              </a:tblGrid>
              <a:tr h="3510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ANDARE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GUARDARE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PRENDERE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AVERE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Io</a:t>
                      </a:r>
                      <a:r>
                        <a:rPr lang="pt-BR" sz="1800" dirty="0" smtClean="0"/>
                        <a:t> sono </a:t>
                      </a:r>
                      <a:r>
                        <a:rPr lang="pt-BR" sz="1800" dirty="0" err="1" smtClean="0"/>
                        <a:t>andato</a:t>
                      </a:r>
                      <a:r>
                        <a:rPr lang="pt-BR" sz="1800" dirty="0" smtClean="0"/>
                        <a:t>/a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Io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ho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guardato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Io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ho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smtClean="0"/>
                        <a:t>preso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Io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ho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avuto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Tu sei </a:t>
                      </a:r>
                      <a:r>
                        <a:rPr lang="pt-BR" sz="1800" dirty="0" err="1" smtClean="0"/>
                        <a:t>andato</a:t>
                      </a:r>
                      <a:r>
                        <a:rPr lang="pt-BR" sz="1800" dirty="0" smtClean="0"/>
                        <a:t>/a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Tu </a:t>
                      </a:r>
                      <a:r>
                        <a:rPr lang="pt-BR" sz="1800" dirty="0" err="1" smtClean="0"/>
                        <a:t>hai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guardato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Tu </a:t>
                      </a:r>
                      <a:r>
                        <a:rPr lang="pt-BR" sz="1800" dirty="0" err="1" smtClean="0"/>
                        <a:t>hai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smtClean="0"/>
                        <a:t>preso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Tu </a:t>
                      </a:r>
                      <a:r>
                        <a:rPr lang="pt-BR" sz="1800" dirty="0" err="1" smtClean="0"/>
                        <a:t>hai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avuto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lui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è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andato</a:t>
                      </a:r>
                      <a:r>
                        <a:rPr lang="pt-BR" sz="1800" dirty="0" smtClean="0"/>
                        <a:t>/a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lui</a:t>
                      </a:r>
                      <a:r>
                        <a:rPr lang="pt-BR" sz="1800" dirty="0" smtClean="0"/>
                        <a:t> ha </a:t>
                      </a:r>
                      <a:r>
                        <a:rPr lang="pt-BR" sz="1800" smtClean="0"/>
                        <a:t>guardato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lui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smtClean="0"/>
                        <a:t>ha </a:t>
                      </a:r>
                      <a:r>
                        <a:rPr lang="pt-BR" sz="1800" dirty="0" smtClean="0"/>
                        <a:t>preso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lui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smtClean="0"/>
                        <a:t>ha </a:t>
                      </a:r>
                      <a:r>
                        <a:rPr lang="pt-BR" sz="1800" dirty="0" err="1" smtClean="0"/>
                        <a:t>avuto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Noi </a:t>
                      </a:r>
                      <a:r>
                        <a:rPr lang="pt-BR" sz="1800" dirty="0" err="1" smtClean="0"/>
                        <a:t>siamo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andati</a:t>
                      </a:r>
                      <a:r>
                        <a:rPr lang="pt-BR" sz="1800" dirty="0" smtClean="0"/>
                        <a:t>/e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Noi </a:t>
                      </a:r>
                      <a:r>
                        <a:rPr lang="pt-BR" sz="1800" dirty="0" err="1" smtClean="0"/>
                        <a:t>abbiamo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guardato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Noi </a:t>
                      </a:r>
                      <a:r>
                        <a:rPr lang="pt-BR" sz="1800" dirty="0" err="1" smtClean="0"/>
                        <a:t>abbiamo</a:t>
                      </a:r>
                      <a:r>
                        <a:rPr lang="pt-BR" sz="1800" dirty="0" smtClean="0"/>
                        <a:t> preso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Noi </a:t>
                      </a:r>
                      <a:r>
                        <a:rPr lang="pt-BR" sz="1800" dirty="0" err="1" smtClean="0"/>
                        <a:t>abbiamo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avuto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Voi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siete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andati</a:t>
                      </a:r>
                      <a:r>
                        <a:rPr lang="pt-BR" sz="1800" dirty="0" smtClean="0"/>
                        <a:t>/e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Voi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avete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guardato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Voi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avete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smtClean="0"/>
                        <a:t>preso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Voi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avete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avuto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loro sono </a:t>
                      </a:r>
                      <a:r>
                        <a:rPr lang="pt-BR" sz="1800" dirty="0" err="1" smtClean="0"/>
                        <a:t>andati</a:t>
                      </a:r>
                      <a:r>
                        <a:rPr lang="pt-BR" sz="1800" dirty="0" smtClean="0"/>
                        <a:t>/e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loro </a:t>
                      </a:r>
                      <a:r>
                        <a:rPr lang="pt-BR" sz="1800" dirty="0" err="1" smtClean="0"/>
                        <a:t>hanno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guardato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loro </a:t>
                      </a:r>
                      <a:r>
                        <a:rPr lang="pt-BR" sz="1800" dirty="0" err="1" smtClean="0"/>
                        <a:t>hanno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smtClean="0"/>
                        <a:t>preso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loro </a:t>
                      </a:r>
                      <a:r>
                        <a:rPr lang="pt-BR" sz="1800" dirty="0" err="1" smtClean="0"/>
                        <a:t>hanno</a:t>
                      </a:r>
                      <a:r>
                        <a:rPr lang="pt-BR" sz="1800" dirty="0" smtClean="0"/>
                        <a:t> </a:t>
                      </a:r>
                      <a:r>
                        <a:rPr lang="pt-BR" sz="1800" dirty="0" err="1" smtClean="0"/>
                        <a:t>avuto</a:t>
                      </a:r>
                      <a:endParaRPr lang="pt-BR" sz="18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" name="Imagem 11"/>
          <p:cNvPicPr>
            <a:picLocks noChangeAspect="1"/>
          </p:cNvPicPr>
          <p:nvPr/>
        </p:nvPicPr>
        <p:blipFill rotWithShape="1">
          <a:blip r:embed="rId5"/>
          <a:srcRect l="6646" t="5299" r="5224" b="44109"/>
          <a:stretch/>
        </p:blipFill>
        <p:spPr>
          <a:xfrm>
            <a:off x="408671" y="2916365"/>
            <a:ext cx="1167288" cy="670101"/>
          </a:xfrm>
          <a:prstGeom prst="rect">
            <a:avLst/>
          </a:prstGeom>
        </p:spPr>
      </p:pic>
      <p:sp>
        <p:nvSpPr>
          <p:cNvPr id="13" name="Retângulo 12"/>
          <p:cNvSpPr/>
          <p:nvPr/>
        </p:nvSpPr>
        <p:spPr>
          <a:xfrm>
            <a:off x="672406" y="1733453"/>
            <a:ext cx="567783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80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6</a:t>
            </a:r>
            <a:endParaRPr lang="pt-BR" sz="8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187351" y="899917"/>
            <a:ext cx="339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MODULO </a:t>
            </a:r>
            <a:r>
              <a:rPr lang="pt-BR" b="1" dirty="0" smtClean="0"/>
              <a:t>QUARANTA</a:t>
            </a:r>
            <a:endParaRPr lang="pt-BR" b="1" dirty="0" smtClean="0"/>
          </a:p>
          <a:p>
            <a:pPr algn="ctr"/>
            <a:r>
              <a:rPr lang="pt-BR" b="1" dirty="0" smtClean="0"/>
              <a:t>SPECIALE </a:t>
            </a:r>
            <a:r>
              <a:rPr lang="pt-BR" b="1" dirty="0" smtClean="0"/>
              <a:t>6 </a:t>
            </a:r>
            <a:r>
              <a:rPr lang="pt-BR" b="1" dirty="0" smtClean="0"/>
              <a:t>- </a:t>
            </a:r>
            <a:r>
              <a:rPr lang="pt-BR" b="1" dirty="0" err="1" smtClean="0"/>
              <a:t>Grammatica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475488764"/>
      </p:ext>
    </p:extLst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1940</TotalTime>
  <Words>639</Words>
  <Application>Microsoft Office PowerPoint</Application>
  <PresentationFormat>Widescreen</PresentationFormat>
  <Paragraphs>237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Wingdings</vt:lpstr>
      <vt:lpstr>Wingdings 3</vt:lpstr>
      <vt:lpstr>Cacho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Antonio Belelli</dc:creator>
  <cp:lastModifiedBy>ANTONIO BELELLI</cp:lastModifiedBy>
  <cp:revision>158</cp:revision>
  <dcterms:created xsi:type="dcterms:W3CDTF">2022-09-01T12:36:47Z</dcterms:created>
  <dcterms:modified xsi:type="dcterms:W3CDTF">2024-08-12T19:16:13Z</dcterms:modified>
</cp:coreProperties>
</file>