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6" r:id="rId1"/>
  </p:sld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0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9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42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07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72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8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8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6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9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0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9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2" y="2114902"/>
            <a:ext cx="1015837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IMPERFETTO</a:t>
            </a:r>
          </a:p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Andiamo</a:t>
            </a:r>
            <a:r>
              <a:rPr lang="pt-BR" dirty="0" smtClean="0"/>
              <a:t> </a:t>
            </a:r>
            <a:r>
              <a:rPr lang="pt-BR" dirty="0" err="1" smtClean="0"/>
              <a:t>studiare</a:t>
            </a:r>
            <a:r>
              <a:rPr lang="pt-BR" dirty="0" smtClean="0"/>
              <a:t> i </a:t>
            </a:r>
            <a:r>
              <a:rPr lang="pt-BR" dirty="0" err="1" smtClean="0"/>
              <a:t>seguenti</a:t>
            </a:r>
            <a:r>
              <a:rPr lang="pt-BR" dirty="0" smtClean="0"/>
              <a:t> verbi in modo </a:t>
            </a:r>
            <a:r>
              <a:rPr lang="pt-BR" dirty="0" err="1" smtClean="0"/>
              <a:t>imperfetto</a:t>
            </a:r>
            <a:r>
              <a:rPr lang="pt-BR" dirty="0" smtClean="0"/>
              <a:t>: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      FARE – USCIRE – VISITARE – ALZARE – ANDARE – GUARDARE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77438"/>
              </p:ext>
            </p:extLst>
          </p:nvPr>
        </p:nvGraphicFramePr>
        <p:xfrm>
          <a:off x="244466" y="3791804"/>
          <a:ext cx="1188880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88"/>
                <a:gridCol w="1796483"/>
                <a:gridCol w="1989275"/>
                <a:gridCol w="1954222"/>
                <a:gridCol w="2103199"/>
                <a:gridCol w="21645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USCIRE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VISITARE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ALZARE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ANDARE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GUARDARE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facevo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guardavo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facevi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uscivi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visitavi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alzavi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andavi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guardavi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faceva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visitava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andava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guardava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facevamo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guardavamo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facevate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guardavate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facevano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uscivano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visitavano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alzavano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andavano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guardavano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408671" y="2916365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72406" y="1733453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953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2" y="2114902"/>
            <a:ext cx="1015837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IMPERFETTO</a:t>
            </a:r>
          </a:p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Andiamo</a:t>
            </a:r>
            <a:r>
              <a:rPr lang="pt-BR" dirty="0" smtClean="0"/>
              <a:t> </a:t>
            </a:r>
            <a:r>
              <a:rPr lang="pt-BR" dirty="0" err="1" smtClean="0"/>
              <a:t>studiare</a:t>
            </a:r>
            <a:r>
              <a:rPr lang="pt-BR" dirty="0" smtClean="0"/>
              <a:t> i </a:t>
            </a:r>
            <a:r>
              <a:rPr lang="pt-BR" dirty="0" err="1" smtClean="0"/>
              <a:t>seguenti</a:t>
            </a:r>
            <a:r>
              <a:rPr lang="pt-BR" dirty="0" smtClean="0"/>
              <a:t> verbi </a:t>
            </a:r>
            <a:r>
              <a:rPr lang="pt-BR" dirty="0" err="1" smtClean="0"/>
              <a:t>alla</a:t>
            </a:r>
            <a:r>
              <a:rPr lang="pt-BR" dirty="0" smtClean="0"/>
              <a:t> forma </a:t>
            </a:r>
            <a:r>
              <a:rPr lang="pt-BR" dirty="0" err="1" smtClean="0"/>
              <a:t>Imperfetta</a:t>
            </a:r>
            <a:r>
              <a:rPr lang="pt-BR" dirty="0" smtClean="0"/>
              <a:t>: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     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      PRENDERE – AVERE – VEDERE – ESSERE – PORTARE - CERCARE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91638"/>
              </p:ext>
            </p:extLst>
          </p:nvPr>
        </p:nvGraphicFramePr>
        <p:xfrm>
          <a:off x="341831" y="3750052"/>
          <a:ext cx="116245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396"/>
                <a:gridCol w="1795610"/>
                <a:gridCol w="1961869"/>
                <a:gridCol w="1600066"/>
                <a:gridCol w="1931349"/>
                <a:gridCol w="2053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PRENDERE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AVERE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VEDERE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ESSERE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PORTARE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CERCARE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prendevo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vedevo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ero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portavo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cercavo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prendevi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avevi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vedevi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eri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portavi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cercavi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prendeva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vedeva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era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portava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cercava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prendevamo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vedevamo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eravano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portavamo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cercavamo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prendevate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vedevate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eravate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portavate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cercavate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prendevano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avevano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vedevano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erano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portavano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cercavano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341831" y="2910210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556399" y="1736638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8940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3" y="2114902"/>
            <a:ext cx="841279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ECCEZIONI : Verbi STARE e ESSERE in </a:t>
            </a:r>
            <a:r>
              <a:rPr lang="pt-BR" b="1" dirty="0" err="1" smtClean="0"/>
              <a:t>entrambe</a:t>
            </a:r>
            <a:r>
              <a:rPr lang="pt-BR" b="1" dirty="0" smtClean="0"/>
              <a:t> </a:t>
            </a:r>
            <a:r>
              <a:rPr lang="pt-BR" b="1" dirty="0" err="1" smtClean="0"/>
              <a:t>di</a:t>
            </a:r>
            <a:r>
              <a:rPr lang="pt-BR" b="1" dirty="0" smtClean="0"/>
              <a:t> </a:t>
            </a:r>
            <a:r>
              <a:rPr lang="pt-BR" b="1" dirty="0" err="1" smtClean="0"/>
              <a:t>coniugazione</a:t>
            </a:r>
            <a:r>
              <a:rPr lang="pt-BR" b="1" dirty="0" smtClean="0"/>
              <a:t>.</a:t>
            </a:r>
            <a:r>
              <a:rPr lang="pt-BR" dirty="0" smtClean="0"/>
              <a:t>    </a:t>
            </a:r>
            <a:r>
              <a:rPr lang="pt-BR" b="1" dirty="0" smtClean="0">
                <a:solidFill>
                  <a:srgbClr val="002060"/>
                </a:solidFill>
              </a:rPr>
              <a:t>     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      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30591"/>
              </p:ext>
            </p:extLst>
          </p:nvPr>
        </p:nvGraphicFramePr>
        <p:xfrm>
          <a:off x="1807972" y="3767143"/>
          <a:ext cx="21230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0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IMPERFETTO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STARE</a:t>
                      </a:r>
                      <a:endParaRPr lang="pt-B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stavo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stavi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stava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stavamo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stavate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stavano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408671" y="2916365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72406" y="1733453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025069" y="3948157"/>
            <a:ext cx="3409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Nota</a:t>
            </a:r>
            <a:r>
              <a:rPr lang="pt-BR" dirty="0" smtClean="0"/>
              <a:t>: os verbos ESSERE e STARE, no </a:t>
            </a:r>
            <a:r>
              <a:rPr lang="pt-BR" b="1" dirty="0" err="1" smtClean="0"/>
              <a:t>Imperfetto</a:t>
            </a:r>
            <a:r>
              <a:rPr lang="pt-BR" dirty="0" smtClean="0"/>
              <a:t>, mudam de forma, mas no </a:t>
            </a:r>
            <a:r>
              <a:rPr lang="pt-BR" b="1" dirty="0" err="1" smtClean="0"/>
              <a:t>Passato</a:t>
            </a:r>
            <a:r>
              <a:rPr lang="pt-BR" b="1" dirty="0" smtClean="0"/>
              <a:t> </a:t>
            </a:r>
            <a:r>
              <a:rPr lang="pt-BR" b="1" dirty="0" err="1" smtClean="0"/>
              <a:t>Prossimo</a:t>
            </a:r>
            <a:r>
              <a:rPr lang="pt-BR" b="1" dirty="0" smtClean="0"/>
              <a:t> </a:t>
            </a:r>
            <a:r>
              <a:rPr lang="pt-BR" dirty="0" smtClean="0"/>
              <a:t>mantem a mesma forma na conjugação.</a:t>
            </a:r>
            <a:endParaRPr lang="pt-BR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86566"/>
              </p:ext>
            </p:extLst>
          </p:nvPr>
        </p:nvGraphicFramePr>
        <p:xfrm>
          <a:off x="7817545" y="3767143"/>
          <a:ext cx="24032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2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PASSATO PROSSIMO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ESSERE/STARE</a:t>
                      </a:r>
                      <a:endParaRPr lang="pt-B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ha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noi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sono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stati</a:t>
                      </a:r>
                      <a:r>
                        <a:rPr lang="pt-BR" sz="1800" baseline="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23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2" y="2114902"/>
            <a:ext cx="973536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PASSATO PROSSIMO</a:t>
            </a:r>
          </a:p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Andiamo</a:t>
            </a:r>
            <a:r>
              <a:rPr lang="pt-BR" dirty="0" smtClean="0"/>
              <a:t> </a:t>
            </a:r>
            <a:r>
              <a:rPr lang="pt-BR" dirty="0" err="1" smtClean="0"/>
              <a:t>studiare</a:t>
            </a:r>
            <a:r>
              <a:rPr lang="pt-BR" dirty="0" smtClean="0"/>
              <a:t> i </a:t>
            </a:r>
            <a:r>
              <a:rPr lang="pt-BR" dirty="0" err="1" smtClean="0"/>
              <a:t>seguenti</a:t>
            </a:r>
            <a:r>
              <a:rPr lang="pt-BR" dirty="0" smtClean="0"/>
              <a:t> verbi in modo </a:t>
            </a:r>
            <a:r>
              <a:rPr lang="pt-BR" dirty="0" err="1" smtClean="0"/>
              <a:t>Passato</a:t>
            </a:r>
            <a:r>
              <a:rPr lang="pt-BR" dirty="0" smtClean="0"/>
              <a:t> </a:t>
            </a:r>
            <a:r>
              <a:rPr lang="pt-BR" dirty="0" err="1" smtClean="0"/>
              <a:t>Prossimo</a:t>
            </a:r>
            <a:r>
              <a:rPr lang="pt-BR" dirty="0" smtClean="0"/>
              <a:t>: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      ANDARE – GUARDARE – PRENDERE – AVERE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76948"/>
              </p:ext>
            </p:extLst>
          </p:nvPr>
        </p:nvGraphicFramePr>
        <p:xfrm>
          <a:off x="1068225" y="3700535"/>
          <a:ext cx="1106505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719"/>
                <a:gridCol w="3161944"/>
                <a:gridCol w="3200953"/>
                <a:gridCol w="2608434"/>
              </a:tblGrid>
              <a:tr h="3510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ESSERE/STARE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VEDERE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PORTARE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CERCARE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 sono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sei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è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ha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siamo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siete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stati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sono </a:t>
                      </a:r>
                      <a:r>
                        <a:rPr lang="pt-BR" sz="1800" dirty="0" err="1" smtClean="0"/>
                        <a:t>stati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veduto</a:t>
                      </a:r>
                      <a:r>
                        <a:rPr lang="pt-BR" sz="1800" dirty="0" smtClean="0"/>
                        <a:t>/visto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portato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cercato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408671" y="2916365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72406" y="1733453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6562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2" y="2114902"/>
            <a:ext cx="973536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PASSATO PROSSIMO</a:t>
            </a:r>
          </a:p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Andiamo</a:t>
            </a:r>
            <a:r>
              <a:rPr lang="pt-BR" dirty="0" smtClean="0"/>
              <a:t> </a:t>
            </a:r>
            <a:r>
              <a:rPr lang="pt-BR" dirty="0" err="1" smtClean="0"/>
              <a:t>studiare</a:t>
            </a:r>
            <a:r>
              <a:rPr lang="pt-BR" dirty="0" smtClean="0"/>
              <a:t> i </a:t>
            </a:r>
            <a:r>
              <a:rPr lang="pt-BR" dirty="0" err="1" smtClean="0"/>
              <a:t>seguenti</a:t>
            </a:r>
            <a:r>
              <a:rPr lang="pt-BR" dirty="0" smtClean="0"/>
              <a:t> verbi in modo </a:t>
            </a:r>
            <a:r>
              <a:rPr lang="pt-BR" dirty="0" err="1" smtClean="0"/>
              <a:t>Passato</a:t>
            </a:r>
            <a:r>
              <a:rPr lang="pt-BR" dirty="0" smtClean="0"/>
              <a:t> </a:t>
            </a:r>
            <a:r>
              <a:rPr lang="pt-BR" dirty="0" err="1" smtClean="0"/>
              <a:t>Prossimo</a:t>
            </a:r>
            <a:r>
              <a:rPr lang="pt-BR" dirty="0" smtClean="0"/>
              <a:t>: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      FARE – USCIRE – VISITARE - ALZARE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85448"/>
              </p:ext>
            </p:extLst>
          </p:nvPr>
        </p:nvGraphicFramePr>
        <p:xfrm>
          <a:off x="1772785" y="3700535"/>
          <a:ext cx="977055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110"/>
                <a:gridCol w="2151475"/>
                <a:gridCol w="2766181"/>
                <a:gridCol w="2531790"/>
              </a:tblGrid>
              <a:tr h="3510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USCIRE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VISITARE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ALZARE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sono </a:t>
                      </a:r>
                      <a:r>
                        <a:rPr lang="pt-BR" sz="1800" dirty="0" err="1" smtClean="0"/>
                        <a:t>uscito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smtClean="0"/>
                        <a:t>sei </a:t>
                      </a:r>
                      <a:r>
                        <a:rPr lang="pt-BR" sz="1800" dirty="0" err="1" smtClean="0"/>
                        <a:t>uscito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ha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è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siamo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siete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usciti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fatto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sono </a:t>
                      </a:r>
                      <a:r>
                        <a:rPr lang="pt-BR" sz="1800" dirty="0" err="1" smtClean="0"/>
                        <a:t>usciti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visitato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alzato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408671" y="2916365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72406" y="1733453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3636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3A9E4AE-C60A-48E6-9D59-98A5EDB9D6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84"/>
          <a:stretch/>
        </p:blipFill>
        <p:spPr>
          <a:xfrm>
            <a:off x="183247" y="0"/>
            <a:ext cx="2847975" cy="1216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C6E3E59-CF3E-4228-8E0E-6410E4D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456" y="163586"/>
            <a:ext cx="2365820" cy="1216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EC5A90C-A7C0-4FE3-B4D0-944FC07BDBC3}"/>
              </a:ext>
            </a:extLst>
          </p:cNvPr>
          <p:cNvSpPr txBox="1"/>
          <p:nvPr/>
        </p:nvSpPr>
        <p:spPr>
          <a:xfrm>
            <a:off x="4736984" y="186000"/>
            <a:ext cx="384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L’ITALIANO ALL”UNIVERSITÀ</a:t>
            </a:r>
            <a:endParaRPr lang="pt-BR" b="1" dirty="0"/>
          </a:p>
          <a:p>
            <a:pPr algn="ctr"/>
            <a:r>
              <a:rPr lang="pt-BR" sz="1400" b="1" dirty="0" smtClean="0"/>
              <a:t>Corso </a:t>
            </a:r>
            <a:r>
              <a:rPr lang="pt-BR" sz="1400" b="1" dirty="0" err="1" smtClean="0"/>
              <a:t>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Conversazione</a:t>
            </a:r>
            <a:endParaRPr lang="pt-BR" sz="1400" b="1" dirty="0"/>
          </a:p>
        </p:txBody>
      </p:sp>
      <p:pic>
        <p:nvPicPr>
          <p:cNvPr id="11" name="Picture 4" descr="História do emblema da Repubblica Italiana | Minha Saga por Fabio Barbie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750" y="181761"/>
            <a:ext cx="977231" cy="109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Retângulo 3"/>
          <p:cNvSpPr/>
          <p:nvPr/>
        </p:nvSpPr>
        <p:spPr>
          <a:xfrm>
            <a:off x="1240189" y="2398358"/>
            <a:ext cx="9324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07972" y="2114902"/>
            <a:ext cx="973536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b="1" dirty="0" smtClean="0"/>
              <a:t>PASSATO PROSSIMO</a:t>
            </a:r>
          </a:p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Andiamo</a:t>
            </a:r>
            <a:r>
              <a:rPr lang="pt-BR" dirty="0" smtClean="0"/>
              <a:t> </a:t>
            </a:r>
            <a:r>
              <a:rPr lang="pt-BR" dirty="0" err="1" smtClean="0"/>
              <a:t>studiare</a:t>
            </a:r>
            <a:r>
              <a:rPr lang="pt-BR" dirty="0" smtClean="0"/>
              <a:t> i </a:t>
            </a:r>
            <a:r>
              <a:rPr lang="pt-BR" dirty="0" err="1" smtClean="0"/>
              <a:t>seguenti</a:t>
            </a:r>
            <a:r>
              <a:rPr lang="pt-BR" dirty="0" smtClean="0"/>
              <a:t> verbi in modo </a:t>
            </a:r>
            <a:r>
              <a:rPr lang="pt-BR" dirty="0" err="1" smtClean="0"/>
              <a:t>Passato</a:t>
            </a:r>
            <a:r>
              <a:rPr lang="pt-BR" dirty="0" smtClean="0"/>
              <a:t> </a:t>
            </a:r>
            <a:r>
              <a:rPr lang="pt-BR" dirty="0" err="1" smtClean="0"/>
              <a:t>Prossimo</a:t>
            </a:r>
            <a:r>
              <a:rPr lang="pt-BR" dirty="0" smtClean="0"/>
              <a:t>:</a:t>
            </a:r>
          </a:p>
          <a:p>
            <a:endParaRPr lang="pt-BR" b="1" dirty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      ANDARE – GUARDARE – PRENDERE – AVERE</a:t>
            </a:r>
            <a:endParaRPr lang="pt-BR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04273"/>
              </p:ext>
            </p:extLst>
          </p:nvPr>
        </p:nvGraphicFramePr>
        <p:xfrm>
          <a:off x="1772784" y="3700535"/>
          <a:ext cx="1036049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256"/>
                <a:gridCol w="2833332"/>
                <a:gridCol w="2623559"/>
                <a:gridCol w="2442344"/>
              </a:tblGrid>
              <a:tr h="3510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ANDARE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GUARDARE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PRENDERE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AVERE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sono </a:t>
                      </a:r>
                      <a:r>
                        <a:rPr lang="pt-BR" sz="1800" dirty="0" err="1" smtClean="0"/>
                        <a:t>andato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Io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ho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sei </a:t>
                      </a:r>
                      <a:r>
                        <a:rPr lang="pt-BR" sz="1800" dirty="0" err="1" smtClean="0"/>
                        <a:t>andato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Tu </a:t>
                      </a:r>
                      <a:r>
                        <a:rPr lang="pt-BR" sz="1800" dirty="0" err="1" smtClean="0"/>
                        <a:t>hai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è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andato</a:t>
                      </a:r>
                      <a:r>
                        <a:rPr lang="pt-BR" sz="1800" dirty="0" smtClean="0"/>
                        <a:t>/a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ha </a:t>
                      </a:r>
                      <a:r>
                        <a:rPr lang="pt-BR" sz="1800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smtClean="0"/>
                        <a:t>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lui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ha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siamo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Noi </a:t>
                      </a:r>
                      <a:r>
                        <a:rPr lang="pt-BR" sz="1800" dirty="0" err="1" smtClean="0"/>
                        <a:t>abbiamo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siete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andati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Voi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avete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sono </a:t>
                      </a:r>
                      <a:r>
                        <a:rPr lang="pt-BR" sz="1800" dirty="0" err="1" smtClean="0"/>
                        <a:t>andati</a:t>
                      </a:r>
                      <a:r>
                        <a:rPr lang="pt-BR" sz="1800" dirty="0" smtClean="0"/>
                        <a:t>/e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guardato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preso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loro </a:t>
                      </a:r>
                      <a:r>
                        <a:rPr lang="pt-BR" sz="1800" dirty="0" err="1" smtClean="0"/>
                        <a:t>hanno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avuto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/>
          <a:srcRect l="6646" t="5299" r="5224" b="44109"/>
          <a:stretch/>
        </p:blipFill>
        <p:spPr>
          <a:xfrm>
            <a:off x="408671" y="2916365"/>
            <a:ext cx="1167288" cy="67010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72406" y="1733453"/>
            <a:ext cx="5677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pt-BR" sz="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7351" y="899917"/>
            <a:ext cx="339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MODULO </a:t>
            </a:r>
            <a:r>
              <a:rPr lang="pt-BR" b="1" dirty="0" smtClean="0"/>
              <a:t>QUARANTA</a:t>
            </a:r>
            <a:endParaRPr lang="pt-BR" b="1" dirty="0" smtClean="0"/>
          </a:p>
          <a:p>
            <a:pPr algn="ctr"/>
            <a:r>
              <a:rPr lang="pt-BR" b="1" dirty="0" smtClean="0"/>
              <a:t>SPECIALE </a:t>
            </a:r>
            <a:r>
              <a:rPr lang="pt-BR" b="1" dirty="0" smtClean="0"/>
              <a:t>6 </a:t>
            </a:r>
            <a:r>
              <a:rPr lang="pt-BR" b="1" dirty="0" smtClean="0"/>
              <a:t>- </a:t>
            </a:r>
            <a:r>
              <a:rPr lang="pt-BR" b="1" dirty="0" err="1" smtClean="0"/>
              <a:t>Grammatica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7548876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1940</TotalTime>
  <Words>639</Words>
  <Application>Microsoft Office PowerPoint</Application>
  <PresentationFormat>Widescreen</PresentationFormat>
  <Paragraphs>237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Belelli</dc:creator>
  <cp:lastModifiedBy>ANTONIO BELELLI</cp:lastModifiedBy>
  <cp:revision>158</cp:revision>
  <dcterms:created xsi:type="dcterms:W3CDTF">2022-09-01T12:36:47Z</dcterms:created>
  <dcterms:modified xsi:type="dcterms:W3CDTF">2024-08-12T19:16:13Z</dcterms:modified>
</cp:coreProperties>
</file>