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736984" y="902155"/>
            <a:ext cx="411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VENTIQUATTRO</a:t>
            </a:r>
          </a:p>
          <a:p>
            <a:pPr algn="ctr"/>
            <a:r>
              <a:rPr lang="pt-BR" b="1" dirty="0" smtClean="0"/>
              <a:t>PRONOMI COMBINATI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70852" y="1991877"/>
            <a:ext cx="5562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Fusão de um pronome direto e um indireto</a:t>
            </a:r>
          </a:p>
          <a:p>
            <a:endParaRPr lang="pt-BR" dirty="0"/>
          </a:p>
          <a:p>
            <a:r>
              <a:rPr lang="pt-BR" b="1" dirty="0" smtClean="0"/>
              <a:t>Do </a:t>
            </a:r>
            <a:r>
              <a:rPr lang="pt-B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penna</a:t>
            </a:r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Maria</a:t>
            </a:r>
          </a:p>
          <a:p>
            <a:r>
              <a:rPr lang="pt-BR" dirty="0" smtClean="0"/>
              <a:t>La </a:t>
            </a:r>
            <a:r>
              <a:rPr lang="pt-BR" dirty="0" err="1" smtClean="0"/>
              <a:t>penna</a:t>
            </a:r>
            <a:r>
              <a:rPr lang="pt-BR" dirty="0" smtClean="0"/>
              <a:t>: Objeto direto: o que?</a:t>
            </a:r>
          </a:p>
          <a:p>
            <a:r>
              <a:rPr lang="pt-BR" dirty="0" smtClean="0"/>
              <a:t>A Maria : Objeto indireto: para quem?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La</a:t>
            </a:r>
            <a:r>
              <a:rPr lang="pt-BR" dirty="0" smtClean="0"/>
              <a:t> + </a:t>
            </a:r>
            <a:r>
              <a:rPr lang="pt-BR" b="1" dirty="0" smtClean="0">
                <a:solidFill>
                  <a:srgbClr val="002060"/>
                </a:solidFill>
              </a:rPr>
              <a:t>Le</a:t>
            </a:r>
            <a:r>
              <a:rPr lang="pt-BR" dirty="0" smtClean="0"/>
              <a:t> = </a:t>
            </a:r>
            <a:r>
              <a:rPr lang="pt-BR" dirty="0" err="1" smtClean="0"/>
              <a:t>gliela</a:t>
            </a:r>
            <a:endParaRPr lang="pt-BR" dirty="0" smtClean="0"/>
          </a:p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</a:rPr>
              <a:t>La</a:t>
            </a:r>
            <a:r>
              <a:rPr lang="pt-BR" dirty="0" smtClean="0"/>
              <a:t> pena:  </a:t>
            </a:r>
            <a:r>
              <a:rPr lang="pt-BR" b="1" dirty="0" smtClean="0">
                <a:solidFill>
                  <a:schemeClr val="accent1"/>
                </a:solidFill>
              </a:rPr>
              <a:t>La</a:t>
            </a:r>
          </a:p>
          <a:p>
            <a:r>
              <a:rPr lang="pt-BR" dirty="0" smtClean="0"/>
              <a:t>A maria : </a:t>
            </a:r>
            <a:r>
              <a:rPr lang="pt-BR" b="1" dirty="0" smtClean="0">
                <a:solidFill>
                  <a:srgbClr val="002060"/>
                </a:solidFill>
              </a:rPr>
              <a:t>Le</a:t>
            </a: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r>
              <a:rPr lang="pt-BR" b="1" dirty="0" err="1"/>
              <a:t>Scvrivo</a:t>
            </a:r>
            <a:r>
              <a:rPr lang="pt-BR" b="1" dirty="0"/>
              <a:t> </a:t>
            </a:r>
            <a:r>
              <a:rPr lang="pt-BR" b="1" dirty="0" err="1"/>
              <a:t>la</a:t>
            </a:r>
            <a:r>
              <a:rPr lang="pt-BR" b="1" dirty="0"/>
              <a:t> </a:t>
            </a:r>
            <a:r>
              <a:rPr lang="pt-BR" b="1" dirty="0" err="1"/>
              <a:t>lettera</a:t>
            </a:r>
            <a:r>
              <a:rPr lang="pt-BR" b="1" dirty="0"/>
              <a:t> ai miei </a:t>
            </a:r>
            <a:r>
              <a:rPr lang="pt-BR" b="1" dirty="0" err="1"/>
              <a:t>genitori</a:t>
            </a:r>
            <a:endParaRPr lang="pt-BR" b="1" dirty="0"/>
          </a:p>
          <a:p>
            <a:r>
              <a:rPr lang="pt-BR" dirty="0"/>
              <a:t>O que: La </a:t>
            </a:r>
            <a:r>
              <a:rPr lang="pt-BR" dirty="0" err="1"/>
              <a:t>teterra</a:t>
            </a:r>
            <a:r>
              <a:rPr lang="pt-BR" dirty="0"/>
              <a:t> – Objeto direto: </a:t>
            </a:r>
            <a:r>
              <a:rPr lang="pt-BR" dirty="0">
                <a:solidFill>
                  <a:schemeClr val="accent1"/>
                </a:solidFill>
              </a:rPr>
              <a:t>La</a:t>
            </a:r>
          </a:p>
          <a:p>
            <a:r>
              <a:rPr lang="pt-BR" dirty="0"/>
              <a:t>A quem: Miei </a:t>
            </a:r>
            <a:r>
              <a:rPr lang="pt-BR" dirty="0" err="1"/>
              <a:t>Genitori</a:t>
            </a:r>
            <a:r>
              <a:rPr lang="pt-BR" dirty="0"/>
              <a:t> – Objeto indireto: </a:t>
            </a:r>
            <a:r>
              <a:rPr lang="pt-BR" dirty="0" err="1">
                <a:solidFill>
                  <a:schemeClr val="accent1"/>
                </a:solidFill>
              </a:rPr>
              <a:t>Gli</a:t>
            </a:r>
            <a:endParaRPr lang="pt-BR" dirty="0">
              <a:solidFill>
                <a:schemeClr val="accent1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068" y="1991877"/>
            <a:ext cx="6007726" cy="402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736984" y="902155"/>
            <a:ext cx="411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VENTIQUATTRO</a:t>
            </a:r>
          </a:p>
          <a:p>
            <a:pPr algn="ctr"/>
            <a:r>
              <a:rPr lang="pt-BR" b="1" dirty="0" smtClean="0"/>
              <a:t>SMETTERE - FERMARE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80575" y="1679866"/>
            <a:ext cx="8288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 err="1" smtClean="0"/>
              <a:t>Smettere</a:t>
            </a:r>
            <a:r>
              <a:rPr lang="pt-BR" b="1" dirty="0" smtClean="0"/>
              <a:t>: Parar interromper uma ação em curso</a:t>
            </a:r>
          </a:p>
          <a:p>
            <a:pPr marL="342900" indent="-342900">
              <a:buAutoNum type="arabicPeriod"/>
            </a:pPr>
            <a:r>
              <a:rPr lang="pt-BR" b="1" dirty="0" err="1" smtClean="0"/>
              <a:t>Fermare</a:t>
            </a:r>
            <a:r>
              <a:rPr lang="pt-BR" b="1" dirty="0" smtClean="0"/>
              <a:t>: Interromper o movimento ou avanço de Algo ou alguém</a:t>
            </a:r>
          </a:p>
          <a:p>
            <a:r>
              <a:rPr lang="pt-BR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/>
              <a:t>Ho </a:t>
            </a:r>
            <a:r>
              <a:rPr lang="pt-BR" b="1" dirty="0" err="1" smtClean="0"/>
              <a:t>deciso</a:t>
            </a:r>
            <a:r>
              <a:rPr lang="pt-BR" b="1" dirty="0" smtClean="0"/>
              <a:t>  </a:t>
            </a:r>
            <a:r>
              <a:rPr lang="pt-BR" b="1" dirty="0" err="1" smtClean="0"/>
              <a:t>di</a:t>
            </a:r>
            <a:r>
              <a:rPr lang="pt-BR" b="1" dirty="0" smtClean="0"/>
              <a:t> </a:t>
            </a:r>
            <a:r>
              <a:rPr lang="pt-BR" b="1" dirty="0" err="1" smtClean="0">
                <a:solidFill>
                  <a:srgbClr val="C00000"/>
                </a:solidFill>
              </a:rPr>
              <a:t>smettere</a:t>
            </a:r>
            <a:r>
              <a:rPr lang="pt-BR" b="1" dirty="0" smtClean="0"/>
              <a:t> </a:t>
            </a:r>
            <a:r>
              <a:rPr lang="pt-BR" b="1" dirty="0" err="1" smtClean="0"/>
              <a:t>di</a:t>
            </a:r>
            <a:r>
              <a:rPr lang="pt-BR" b="1" dirty="0" smtClean="0"/>
              <a:t> fumare ( Ação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err="1" smtClean="0">
                <a:solidFill>
                  <a:srgbClr val="C00000"/>
                </a:solidFill>
              </a:rPr>
              <a:t>Smetti</a:t>
            </a:r>
            <a:r>
              <a:rPr lang="pt-BR" b="1" dirty="0" smtClean="0"/>
              <a:t> </a:t>
            </a:r>
            <a:r>
              <a:rPr lang="pt-BR" b="1" dirty="0" err="1" smtClean="0"/>
              <a:t>di</a:t>
            </a:r>
            <a:r>
              <a:rPr lang="pt-BR" b="1" dirty="0" smtClean="0"/>
              <a:t> </a:t>
            </a:r>
            <a:r>
              <a:rPr lang="pt-BR" b="1" dirty="0" err="1" smtClean="0"/>
              <a:t>parlare</a:t>
            </a:r>
            <a:r>
              <a:rPr lang="pt-BR" b="1" dirty="0" smtClean="0"/>
              <a:t> cosi forte per </a:t>
            </a:r>
            <a:r>
              <a:rPr lang="pt-BR" b="1" dirty="0" err="1" smtClean="0"/>
              <a:t>favore</a:t>
            </a:r>
            <a:r>
              <a:rPr lang="pt-BR" b="1" dirty="0" smtClean="0"/>
              <a:t> ( ação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err="1" smtClean="0">
                <a:solidFill>
                  <a:srgbClr val="C00000"/>
                </a:solidFill>
              </a:rPr>
              <a:t>Fermiamo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/>
              <a:t>la</a:t>
            </a:r>
            <a:r>
              <a:rPr lang="pt-BR" b="1" dirty="0" smtClean="0"/>
              <a:t> </a:t>
            </a:r>
            <a:r>
              <a:rPr lang="pt-BR" b="1" dirty="0" err="1" smtClean="0"/>
              <a:t>macchina</a:t>
            </a:r>
            <a:r>
              <a:rPr lang="pt-BR" b="1" dirty="0" smtClean="0"/>
              <a:t> al </a:t>
            </a:r>
            <a:r>
              <a:rPr lang="pt-BR" b="1" dirty="0" err="1" smtClean="0"/>
              <a:t>semaforo</a:t>
            </a:r>
            <a:r>
              <a:rPr lang="pt-BR" b="1" dirty="0" smtClean="0"/>
              <a:t> </a:t>
            </a:r>
            <a:r>
              <a:rPr lang="pt-BR" b="1" dirty="0" err="1" smtClean="0"/>
              <a:t>rosso</a:t>
            </a:r>
            <a:endParaRPr lang="pt-B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 smtClean="0"/>
              <a:t>Il </a:t>
            </a:r>
            <a:r>
              <a:rPr lang="pt-BR" b="1" dirty="0" err="1" smtClean="0"/>
              <a:t>polizzoto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C00000"/>
                </a:solidFill>
              </a:rPr>
              <a:t>ha </a:t>
            </a:r>
            <a:r>
              <a:rPr lang="pt-BR" b="1" dirty="0" err="1" smtClean="0">
                <a:solidFill>
                  <a:srgbClr val="C00000"/>
                </a:solidFill>
              </a:rPr>
              <a:t>fermato</a:t>
            </a:r>
            <a:r>
              <a:rPr lang="pt-BR" b="1" dirty="0" smtClean="0">
                <a:solidFill>
                  <a:srgbClr val="C00000"/>
                </a:solidFill>
              </a:rPr>
              <a:t> </a:t>
            </a:r>
            <a:r>
              <a:rPr lang="pt-BR" b="1" dirty="0" err="1" smtClean="0"/>
              <a:t>la</a:t>
            </a:r>
            <a:r>
              <a:rPr lang="pt-BR" b="1" dirty="0" smtClean="0"/>
              <a:t> </a:t>
            </a:r>
            <a:r>
              <a:rPr lang="pt-BR" b="1" dirty="0" err="1" smtClean="0"/>
              <a:t>macchina</a:t>
            </a:r>
            <a:r>
              <a:rPr lang="pt-BR" b="1" dirty="0" smtClean="0"/>
              <a:t> </a:t>
            </a:r>
            <a:r>
              <a:rPr lang="pt-BR" b="1" dirty="0" err="1" smtClean="0"/>
              <a:t>con</a:t>
            </a:r>
            <a:r>
              <a:rPr lang="pt-BR" b="1" dirty="0" smtClean="0"/>
              <a:t> </a:t>
            </a:r>
            <a:r>
              <a:rPr lang="pt-BR" b="1" dirty="0" err="1" smtClean="0"/>
              <a:t>il</a:t>
            </a:r>
            <a:r>
              <a:rPr lang="pt-BR" b="1" dirty="0" smtClean="0"/>
              <a:t> ladro in fuga</a:t>
            </a:r>
            <a:endParaRPr lang="pt-BR" b="1" dirty="0"/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Roteiros pela Italia: itinerários práticos de 8 e 14 di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3247" y="3734382"/>
            <a:ext cx="10947276" cy="287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77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736984" y="902155"/>
            <a:ext cx="411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VENTIQUATTRO</a:t>
            </a:r>
          </a:p>
          <a:p>
            <a:pPr algn="ctr"/>
            <a:r>
              <a:rPr lang="pt-BR" b="1" dirty="0" smtClean="0"/>
              <a:t>VOLERE - DESIDERARE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0519" y="1810008"/>
            <a:ext cx="5417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 err="1" smtClean="0">
                <a:solidFill>
                  <a:srgbClr val="C00000"/>
                </a:solidFill>
              </a:rPr>
              <a:t>Volere</a:t>
            </a:r>
            <a:r>
              <a:rPr lang="pt-BR" b="1" dirty="0" smtClean="0"/>
              <a:t>: direto e enfático – desejo forte </a:t>
            </a:r>
          </a:p>
          <a:p>
            <a:pPr marL="285750" indent="73025">
              <a:buFont typeface="Wingdings" panose="05000000000000000000" pitchFamily="2" charset="2"/>
              <a:buChar char="Ø"/>
            </a:pPr>
            <a:r>
              <a:rPr lang="pt-BR" b="1" dirty="0" smtClean="0"/>
              <a:t> </a:t>
            </a:r>
            <a:r>
              <a:rPr lang="pt-BR" b="1" dirty="0" err="1" smtClean="0"/>
              <a:t>Voglio</a:t>
            </a:r>
            <a:r>
              <a:rPr lang="pt-BR" b="1" dirty="0" smtClean="0"/>
              <a:t> </a:t>
            </a:r>
            <a:r>
              <a:rPr lang="pt-BR" b="1" dirty="0" err="1" smtClean="0"/>
              <a:t>andare</a:t>
            </a:r>
            <a:r>
              <a:rPr lang="pt-BR" b="1" dirty="0" smtClean="0"/>
              <a:t> al cinema </a:t>
            </a:r>
            <a:r>
              <a:rPr lang="pt-BR" b="1" dirty="0" err="1" smtClean="0"/>
              <a:t>questa</a:t>
            </a:r>
            <a:r>
              <a:rPr lang="pt-BR" b="1" dirty="0" smtClean="0"/>
              <a:t> </a:t>
            </a:r>
            <a:r>
              <a:rPr lang="pt-BR" b="1" dirty="0" err="1" smtClean="0"/>
              <a:t>sera</a:t>
            </a:r>
            <a:endParaRPr lang="pt-BR" b="1" dirty="0" smtClean="0"/>
          </a:p>
          <a:p>
            <a:pPr marL="538163" indent="-538163"/>
            <a:r>
              <a:rPr lang="pt-BR" b="1" dirty="0" smtClean="0">
                <a:solidFill>
                  <a:srgbClr val="FF0000"/>
                </a:solidFill>
              </a:rPr>
              <a:t>2</a:t>
            </a:r>
            <a:r>
              <a:rPr lang="pt-BR" b="1" dirty="0" smtClean="0"/>
              <a:t>.   </a:t>
            </a:r>
            <a:r>
              <a:rPr lang="pt-BR" b="1" dirty="0" err="1" smtClean="0">
                <a:solidFill>
                  <a:srgbClr val="C00000"/>
                </a:solidFill>
              </a:rPr>
              <a:t>Desiderare</a:t>
            </a:r>
            <a:r>
              <a:rPr lang="pt-BR" b="1" dirty="0" smtClean="0"/>
              <a:t>: Desejo ou aspiração – respeito e educação</a:t>
            </a:r>
          </a:p>
          <a:p>
            <a:pPr marL="285750" indent="73025">
              <a:buFont typeface="Wingdings" panose="05000000000000000000" pitchFamily="2" charset="2"/>
              <a:buChar char="Ø"/>
            </a:pPr>
            <a:r>
              <a:rPr lang="pt-BR" b="1" dirty="0" smtClean="0"/>
              <a:t> </a:t>
            </a:r>
            <a:r>
              <a:rPr lang="pt-BR" b="1" dirty="0" err="1" smtClean="0"/>
              <a:t>Desidero</a:t>
            </a:r>
            <a:r>
              <a:rPr lang="pt-BR" b="1" dirty="0" smtClean="0"/>
              <a:t> </a:t>
            </a:r>
            <a:r>
              <a:rPr lang="pt-BR" b="1" dirty="0" err="1" smtClean="0"/>
              <a:t>ringraziarti</a:t>
            </a:r>
            <a:r>
              <a:rPr lang="pt-BR" b="1" dirty="0" smtClean="0"/>
              <a:t> per </a:t>
            </a:r>
            <a:r>
              <a:rPr lang="pt-BR" b="1" dirty="0" err="1" smtClean="0"/>
              <a:t>il</a:t>
            </a:r>
            <a:r>
              <a:rPr lang="pt-BR" b="1" dirty="0" smtClean="0"/>
              <a:t> </a:t>
            </a:r>
            <a:r>
              <a:rPr lang="pt-BR" b="1" dirty="0" err="1" smtClean="0"/>
              <a:t>tuo</a:t>
            </a:r>
            <a:r>
              <a:rPr lang="pt-BR" b="1" dirty="0" smtClean="0"/>
              <a:t> </a:t>
            </a:r>
            <a:r>
              <a:rPr lang="pt-BR" b="1" dirty="0" err="1" smtClean="0"/>
              <a:t>aiuto</a:t>
            </a:r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644" y="1834087"/>
            <a:ext cx="58293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623339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1743</TotalTime>
  <Words>188</Words>
  <Application>Microsoft Office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Wingdings</vt:lpstr>
      <vt:lpstr>Wingdings 3</vt:lpstr>
      <vt:lpstr>Cacho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133</cp:revision>
  <dcterms:created xsi:type="dcterms:W3CDTF">2022-09-01T12:36:47Z</dcterms:created>
  <dcterms:modified xsi:type="dcterms:W3CDTF">2024-07-04T17:44:33Z</dcterms:modified>
</cp:coreProperties>
</file>